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65" r:id="rId3"/>
    <p:sldId id="259" r:id="rId4"/>
    <p:sldId id="264" r:id="rId5"/>
    <p:sldId id="269" r:id="rId6"/>
    <p:sldId id="270" r:id="rId7"/>
    <p:sldId id="263" r:id="rId8"/>
    <p:sldId id="267" r:id="rId9"/>
    <p:sldId id="268" r:id="rId10"/>
    <p:sldId id="272" r:id="rId11"/>
    <p:sldId id="271" r:id="rId12"/>
    <p:sldId id="279" r:id="rId13"/>
    <p:sldId id="280" r:id="rId14"/>
    <p:sldId id="281" r:id="rId15"/>
    <p:sldId id="273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hesh Gunampalli" initials="MG" lastIdx="1" clrIdx="0">
    <p:extLst>
      <p:ext uri="{19B8F6BF-5375-455C-9EA6-DF929625EA0E}">
        <p15:presenceInfo xmlns:p15="http://schemas.microsoft.com/office/powerpoint/2012/main" userId="Mahesh Gunampall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C3E6"/>
    <a:srgbClr val="4D2B18"/>
    <a:srgbClr val="98B5D8"/>
    <a:srgbClr val="9EBCE0"/>
    <a:srgbClr val="E78101"/>
    <a:srgbClr val="D47701"/>
    <a:srgbClr val="9EBBDF"/>
    <a:srgbClr val="91ABCE"/>
    <a:srgbClr val="9FBDE1"/>
    <a:srgbClr val="C6C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72" d="100"/>
          <a:sy n="72" d="100"/>
        </p:scale>
        <p:origin x="1632" y="-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8AEE3-D17B-A652-EF60-5C795CFD2A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361AD2-4A14-2FEE-55E9-EF3D05A77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B4BB4-B229-4C97-27ED-5F82BBC2C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44E7D-5D23-DC90-7E00-8AC89B656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2894D-CBC2-4B07-F06B-BA05F5858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5651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38272-F558-754F-771A-4DDB42CB0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D786E4-CF0A-B113-F9AB-D53315216A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658E1-6C89-A44B-F4AE-B06FB7799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BF652-E26A-3F84-A3CF-8819E3F39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383FC-1660-FD7D-DFA7-D5D91DF47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7295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39D5F8-DEE8-F16B-9E69-198E486E2A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D0BB66-6596-BC42-0739-0BFC3D19BE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FEE95-2430-B258-4E69-FBEBA9C8B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1C254-391E-B63B-605D-D4D652FC0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7C792-9B9E-A530-218F-8C0272DE1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581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9E94F-A671-1C85-D2E5-ABAA805DA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55C65-518D-3475-A6C9-9E74ABEB5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09B72-DF5B-45B6-443A-D85448BA7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B4B3A-1CD8-7410-B4C1-4A396EC04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E4757-3D8A-979F-DA16-48EF40017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4686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F81D-8813-6088-A5FB-CA29F457F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F64BD-28E3-D852-1467-10FE8CE14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260AC-B3AC-A19A-A469-582F0F845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0C1AB-822D-E6DA-8A68-D9AF1468E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179D7-0763-D4F3-8E54-609B6C9F4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8676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097EF-59C2-B1DB-2BAA-5FDBDDDA6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7D67B-F61D-5BE2-31D4-84773AA34E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7D04BC-E192-1A52-F276-09256EFFD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6FF60-6A51-C6A0-72E4-0FB28C2E2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EDED5F-FF15-CCB2-BF37-A0CC1DFAD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541A0-32B9-D7A4-951A-46293629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124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D9512-B983-ECE3-F06A-58925DEEC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D968A-84D8-ED1D-BFAA-19A7182F44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254056-A3F7-63F6-BA8D-0B6A1EEADB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96F068-080B-5804-6CE8-4A6FE4CFB1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771F5F-6D91-A0A8-C265-E0F3CBD8D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364754-BB61-6887-0211-A8AB6D7ED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A237D6-8CAE-8A05-0088-88C46CAF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9B792E-8AD4-90CA-FD8B-82972AC39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878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569A0-D22B-5016-42EE-152A4198F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5C9D2A-1A3C-4BC1-1450-33B791C39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66E307-3FA7-C3B0-DA0E-3C6E6E82B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6E9E78-CBCB-873C-D39E-9EC5B741B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0863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FB443D-E27B-5D39-76F3-7EA457193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DF14F6-3563-1AE3-0505-9CB1CA141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3FFAB8-4197-4AD1-DCFE-CE0D12BE0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0543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B0715-DBBB-B4F8-C077-3660B362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92406-EF2B-5D8C-E391-209DC3611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50B1A2-321D-BC2E-FD38-FF49D45A3F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814D5-4F84-A7F0-290E-332C67AE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A3780C-0B6D-52AD-D5C4-9780B3403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A0E85B-753C-6654-ACE6-0DD0249AC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5794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05711-3922-421D-B644-43C89B4EF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EB1632-9C39-2556-D212-06B62775B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E3DBFF-8772-DB0E-C710-0D4BD7581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4C7EB1-22DF-345C-10E8-8BD53C665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AE88E9-1964-9080-B4A4-85CF4A81B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04CBA5-70F1-9F94-D2C9-DA8D85BE7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482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2717E7-CAE7-9DD2-0305-F27AEEBC3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045052-C687-A702-AF02-B684D1D1F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BE22B-E756-F0E4-FB94-E4B9E3DBB3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9B858-3A92-4AB1-830A-0F69D2F6539D}" type="datetimeFigureOut">
              <a:rPr lang="en-GB" smtClean="0"/>
              <a:t>10/01/2023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79461-2B63-456E-3EC4-5EC9FA725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FEC0C-59F0-96EF-C5C0-40D1AD90D9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26D6CA-C7F4-4C08-A8FF-96B399CC1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8702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microsoft.com/office/2017/06/relationships/model3d" Target="../media/model3d1.glb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17/06/relationships/model3d" Target="../media/model3d1.glb"/><Relationship Id="rId5" Type="http://schemas.openxmlformats.org/officeDocument/2006/relationships/image" Target="../media/image4.svg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4.svg"/><Relationship Id="rId10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9.png"/><Relationship Id="rId4" Type="http://schemas.openxmlformats.org/officeDocument/2006/relationships/image" Target="../media/image4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4.svg"/><Relationship Id="rId7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4.png"/><Relationship Id="rId5" Type="http://schemas.microsoft.com/office/2007/relationships/hdphoto" Target="../media/hdphoto1.wdp"/><Relationship Id="rId10" Type="http://schemas.microsoft.com/office/2017/06/relationships/model3d" Target="../media/model3d1.glb"/><Relationship Id="rId4" Type="http://schemas.openxmlformats.org/officeDocument/2006/relationships/image" Target="../media/image1.png"/><Relationship Id="rId9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10" Type="http://schemas.openxmlformats.org/officeDocument/2006/relationships/image" Target="../media/image26.png"/><Relationship Id="rId4" Type="http://schemas.microsoft.com/office/2007/relationships/hdphoto" Target="../media/hdphoto1.wdp"/><Relationship Id="rId9" Type="http://schemas.microsoft.com/office/2017/06/relationships/model3d" Target="../media/model3d1.glb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3" Type="http://schemas.microsoft.com/office/2007/relationships/hdphoto" Target="../media/hdphoto1.wdp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3" Type="http://schemas.microsoft.com/office/2007/relationships/hdphoto" Target="../media/hdphoto1.wdp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3" Type="http://schemas.microsoft.com/office/2007/relationships/hdphoto" Target="../media/hdphoto1.wdp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5ED48E-9AD9-C863-3659-5D1D2FA2333B}"/>
              </a:ext>
            </a:extLst>
          </p:cNvPr>
          <p:cNvSpPr/>
          <p:nvPr/>
        </p:nvSpPr>
        <p:spPr>
          <a:xfrm rot="1295409">
            <a:off x="-4238483" y="-1609792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2D896C-0156-154B-6A8D-E1ED0B68FC76}"/>
              </a:ext>
            </a:extLst>
          </p:cNvPr>
          <p:cNvSpPr/>
          <p:nvPr/>
        </p:nvSpPr>
        <p:spPr>
          <a:xfrm rot="1958418">
            <a:off x="-7007653" y="-1418204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3532" y="3372981"/>
            <a:ext cx="6915163" cy="86439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13636544" y="-1533484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4356888" y="2254001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1786960">
            <a:off x="14516150" y="1486340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7DDB-09A9-0F1F-5B1D-52CD8D6E4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8762" y="-2817660"/>
            <a:ext cx="3709381" cy="7374251"/>
          </a:xfr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349268">
            <a:off x="15034930" y="1730625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E1934F-7315-ACF5-63B3-0A1064A0272A}"/>
              </a:ext>
            </a:extLst>
          </p:cNvPr>
          <p:cNvSpPr txBox="1"/>
          <p:nvPr/>
        </p:nvSpPr>
        <p:spPr>
          <a:xfrm>
            <a:off x="-2217703" y="-3416320"/>
            <a:ext cx="709231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ea typeface="Times New Roman" panose="02020603050405020304" pitchFamily="18" charset="0"/>
              </a:rPr>
              <a:t>Decision Making In Event Management Using Data Science</a:t>
            </a:r>
            <a:endParaRPr lang="en-GB" sz="4000" dirty="0">
              <a:solidFill>
                <a:schemeClr val="bg1"/>
              </a:solidFill>
              <a:effectLst/>
              <a:latin typeface="Bahnschrift SemiBold" panose="020B0502040204020203" pitchFamily="34" charset="0"/>
              <a:ea typeface="Times New Roman" panose="02020603050405020304" pitchFamily="18" charset="0"/>
            </a:endParaRPr>
          </a:p>
          <a:p>
            <a:endParaRPr lang="en-GB" sz="96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61707F-1626-8C89-8A93-CFE5BDD010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11" t="2697" r="46870" b="38601"/>
          <a:stretch/>
        </p:blipFill>
        <p:spPr>
          <a:xfrm rot="20541195" flipH="1">
            <a:off x="-7351548" y="3279726"/>
            <a:ext cx="4056440" cy="554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543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e Data Science Process - KDnuggets">
            <a:extLst>
              <a:ext uri="{FF2B5EF4-FFF2-40B4-BE49-F238E27FC236}">
                <a16:creationId xmlns:a16="http://schemas.microsoft.com/office/drawing/2014/main" id="{FD43D089-4C93-DE68-745A-3BD3D6F818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1" r="1021"/>
          <a:stretch/>
        </p:blipFill>
        <p:spPr bwMode="auto">
          <a:xfrm>
            <a:off x="1286788" y="802113"/>
            <a:ext cx="7518545" cy="5807110"/>
          </a:xfrm>
          <a:prstGeom prst="snip2Same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98267" y="-1276235"/>
            <a:ext cx="6109044" cy="9071808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-12193070" y="61082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0376037" y="497024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2236167">
            <a:off x="10462014" y="988463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7DDB-09A9-0F1F-5B1D-52CD8D6E4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24766" y="-2263956"/>
            <a:ext cx="7118119" cy="14150824"/>
          </a:xfr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782518">
            <a:off x="11299992" y="1530955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phic 7" descr="Circles with lines">
            <a:extLst>
              <a:ext uri="{FF2B5EF4-FFF2-40B4-BE49-F238E27FC236}">
                <a16:creationId xmlns:a16="http://schemas.microsoft.com/office/drawing/2014/main" id="{FD71D34B-B30F-D88C-1BDB-0FE8923D7A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13209077" y="-490939"/>
            <a:ext cx="914400" cy="914400"/>
          </a:xfrm>
          <a:prstGeom prst="rect">
            <a:avLst/>
          </a:prstGeom>
        </p:spPr>
      </p:pic>
      <p:pic>
        <p:nvPicPr>
          <p:cNvPr id="13" name="Graphic 12" descr="Circles with lines">
            <a:extLst>
              <a:ext uri="{FF2B5EF4-FFF2-40B4-BE49-F238E27FC236}">
                <a16:creationId xmlns:a16="http://schemas.microsoft.com/office/drawing/2014/main" id="{F72B206D-1303-EEDD-9B7F-DAD3393634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13909646" y="-112287"/>
            <a:ext cx="914400" cy="914400"/>
          </a:xfrm>
          <a:prstGeom prst="rect">
            <a:avLst/>
          </a:prstGeom>
        </p:spPr>
      </p:pic>
      <p:pic>
        <p:nvPicPr>
          <p:cNvPr id="14" name="Graphic 13" descr="Circles with lines">
            <a:extLst>
              <a:ext uri="{FF2B5EF4-FFF2-40B4-BE49-F238E27FC236}">
                <a16:creationId xmlns:a16="http://schemas.microsoft.com/office/drawing/2014/main" id="{C7FE69C3-3378-EB82-EA90-36AB30EC64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12339339" y="-435567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tatue Of Liberty With Base">
                <a:extLst>
                  <a:ext uri="{FF2B5EF4-FFF2-40B4-BE49-F238E27FC236}">
                    <a16:creationId xmlns:a16="http://schemas.microsoft.com/office/drawing/2014/main" id="{301D6C99-1CB0-35A5-1922-947F9817FC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02464473"/>
                  </p:ext>
                </p:extLst>
              </p:nvPr>
            </p:nvGraphicFramePr>
            <p:xfrm>
              <a:off x="-4461810" y="-5113726"/>
              <a:ext cx="28598574" cy="21693248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28598574" cy="21693248"/>
                    </a:xfrm>
                    <a:prstGeom prst="rect">
                      <a:avLst/>
                    </a:prstGeom>
                  </am3d:spPr>
                  <am3d:camera>
                    <am3d:pos x="0" y="0" z="790494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08" d="1000000"/>
                    <am3d:preTrans dx="-135369621" dy="-17597582" dz="149988"/>
                    <am3d:scale>
                      <am3d:sx n="1000000" d="1000000"/>
                      <am3d:sy n="1000000" d="1000000"/>
                      <am3d:sz n="1000000" d="1000000"/>
                    </am3d:scale>
                    <am3d:rot ax="-781511" ay="-252564" az="58357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382615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tatue Of Liberty With Base">
                <a:extLst>
                  <a:ext uri="{FF2B5EF4-FFF2-40B4-BE49-F238E27FC236}">
                    <a16:creationId xmlns:a16="http://schemas.microsoft.com/office/drawing/2014/main" id="{301D6C99-1CB0-35A5-1922-947F9817FC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4461810" y="-5113726"/>
                <a:ext cx="28598574" cy="21693248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E825AB87-18F1-4B96-7B1D-31993B9B32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6753" flipH="1">
            <a:off x="-4561046" y="866746"/>
            <a:ext cx="6776071" cy="93557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466C0C0-1A2F-03AB-6AD6-BA8DA6A697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9244" flipH="1">
            <a:off x="12082631" y="3668108"/>
            <a:ext cx="5222350" cy="7860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417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1260796">
            <a:off x="11223486" y="912676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9244" flipH="1">
            <a:off x="9613339" y="-1242072"/>
            <a:ext cx="5222350" cy="786096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-12193070" y="61082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1384699" y="1987843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309320">
            <a:off x="11512450" y="1829633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Graphic 7" descr="Circles with lines">
            <a:extLst>
              <a:ext uri="{FF2B5EF4-FFF2-40B4-BE49-F238E27FC236}">
                <a16:creationId xmlns:a16="http://schemas.microsoft.com/office/drawing/2014/main" id="{FD71D34B-B30F-D88C-1BDB-0FE8923D7A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13209077" y="-490939"/>
            <a:ext cx="914400" cy="914400"/>
          </a:xfrm>
          <a:prstGeom prst="rect">
            <a:avLst/>
          </a:prstGeom>
        </p:spPr>
      </p:pic>
      <p:pic>
        <p:nvPicPr>
          <p:cNvPr id="13" name="Graphic 12" descr="Circles with lines">
            <a:extLst>
              <a:ext uri="{FF2B5EF4-FFF2-40B4-BE49-F238E27FC236}">
                <a16:creationId xmlns:a16="http://schemas.microsoft.com/office/drawing/2014/main" id="{F72B206D-1303-EEDD-9B7F-DAD3393634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13909646" y="-112287"/>
            <a:ext cx="914400" cy="914400"/>
          </a:xfrm>
          <a:prstGeom prst="rect">
            <a:avLst/>
          </a:prstGeom>
        </p:spPr>
      </p:pic>
      <p:pic>
        <p:nvPicPr>
          <p:cNvPr id="14" name="Graphic 13" descr="Circles with lines">
            <a:extLst>
              <a:ext uri="{FF2B5EF4-FFF2-40B4-BE49-F238E27FC236}">
                <a16:creationId xmlns:a16="http://schemas.microsoft.com/office/drawing/2014/main" id="{C7FE69C3-3378-EB82-EA90-36AB30EC6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12339339" y="-435567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tatue Of Liberty With Base">
                <a:extLst>
                  <a:ext uri="{FF2B5EF4-FFF2-40B4-BE49-F238E27FC236}">
                    <a16:creationId xmlns:a16="http://schemas.microsoft.com/office/drawing/2014/main" id="{301D6C99-1CB0-35A5-1922-947F9817FC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74815795"/>
                  </p:ext>
                </p:extLst>
              </p:nvPr>
            </p:nvGraphicFramePr>
            <p:xfrm>
              <a:off x="-14575539" y="-2331413"/>
              <a:ext cx="30572208" cy="2249138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0572208" cy="22491382"/>
                    </a:xfrm>
                    <a:prstGeom prst="rect">
                      <a:avLst/>
                    </a:prstGeom>
                  </am3d:spPr>
                  <am3d:camera>
                    <am3d:pos x="0" y="0" z="790494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08" d="1000000"/>
                    <am3d:preTrans dx="-135369621" dy="-17597582" dz="149988"/>
                    <am3d:scale>
                      <am3d:sx n="1000000" d="1000000"/>
                      <am3d:sy n="1000000" d="1000000"/>
                      <am3d:sz n="1000000" d="1000000"/>
                    </am3d:scale>
                    <am3d:rot ax="-727062" ay="855440" az="-181628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382615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tatue Of Liberty With Base">
                <a:extLst>
                  <a:ext uri="{FF2B5EF4-FFF2-40B4-BE49-F238E27FC236}">
                    <a16:creationId xmlns:a16="http://schemas.microsoft.com/office/drawing/2014/main" id="{301D6C99-1CB0-35A5-1922-947F9817FC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14575539" y="-2331413"/>
                <a:ext cx="30572208" cy="22491382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FCF1602-3115-5432-3B7C-47C4785C84AB}"/>
              </a:ext>
            </a:extLst>
          </p:cNvPr>
          <p:cNvSpPr txBox="1">
            <a:spLocks/>
          </p:cNvSpPr>
          <p:nvPr/>
        </p:nvSpPr>
        <p:spPr>
          <a:xfrm>
            <a:off x="910810" y="1286576"/>
            <a:ext cx="5218602" cy="49834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b="1" dirty="0">
                <a:latin typeface="Bahnschrift SemiCondensed" panose="020B0502040204020203" pitchFamily="34" charset="0"/>
              </a:rPr>
              <a:t>KNN model</a:t>
            </a:r>
          </a:p>
          <a:p>
            <a:pPr marL="0" indent="0">
              <a:buNone/>
            </a:pPr>
            <a:r>
              <a:rPr lang="en-GB" sz="1300" dirty="0">
                <a:latin typeface="Bahnschrift SemiCondensed" panose="020B0502040204020203" pitchFamily="34" charset="0"/>
              </a:rPr>
              <a:t>[0 1 0 1 1 0 0 0 0 0 0 1 0 0 0 0 0 0 0 0 0 0 0 0 0 0 0 0 0 0 1 0 0 0 0 0 0 0 0 0 0 0 0 0 0 0 0 0 0 0 0 0 0 0 0 0 0 0 0 0 0 0 0 0 0 0 0 0 0 0 0 0 0 0 1 0 0 0 0 0]</a:t>
            </a:r>
          </a:p>
          <a:p>
            <a:pPr marL="0" indent="0">
              <a:buNone/>
            </a:pPr>
            <a:r>
              <a:rPr lang="en-GB" sz="1600" b="1" dirty="0">
                <a:latin typeface="Bahnschrift SemiCondensed" panose="020B0502040204020203" pitchFamily="34" charset="0"/>
              </a:rPr>
              <a:t>accuracy: 0.8375</a:t>
            </a:r>
          </a:p>
          <a:p>
            <a:pPr marL="0" indent="0">
              <a:buNone/>
            </a:pPr>
            <a:r>
              <a:rPr lang="en-GB" sz="1600" b="1" dirty="0" err="1">
                <a:latin typeface="Bahnschrift SemiCondensed" panose="020B0502040204020203" pitchFamily="34" charset="0"/>
              </a:rPr>
              <a:t>roc_auc_score</a:t>
            </a:r>
            <a:r>
              <a:rPr lang="en-GB" sz="1600" b="1" dirty="0">
                <a:latin typeface="Bahnschrift SemiCondensed" panose="020B0502040204020203" pitchFamily="34" charset="0"/>
              </a:rPr>
              <a:t> for KNN model:  0.7256027554535017</a:t>
            </a:r>
          </a:p>
          <a:p>
            <a:pPr marL="0" indent="0">
              <a:buNone/>
            </a:pPr>
            <a:endParaRPr lang="en-GB" sz="1600" dirty="0">
              <a:latin typeface="Bahnschrift SemiCondensed" panose="020B0502040204020203" pitchFamily="34" charset="0"/>
            </a:endParaRPr>
          </a:p>
          <a:p>
            <a:r>
              <a:rPr lang="en-GB" sz="1800" b="1" dirty="0">
                <a:latin typeface="Bahnschrift SemiCondensed" panose="020B0502040204020203" pitchFamily="34" charset="0"/>
              </a:rPr>
              <a:t>DECISION TREE CLASSIFIER</a:t>
            </a:r>
          </a:p>
          <a:p>
            <a:pPr marL="0" indent="0">
              <a:buNone/>
            </a:pPr>
            <a:r>
              <a:rPr lang="en-GB" sz="1300" dirty="0">
                <a:latin typeface="Bahnschrift SemiCondensed" panose="020B0502040204020203" pitchFamily="34" charset="0"/>
              </a:rPr>
              <a:t>[0 0 0 0 0 0 0 0 0 0 0 0 0 0 0 0 0 0 0 0 0 0 0 0 0 0 0 0 0 0 0 0 0 0 0 0 0 0 0 0 0 1 0 0 0 0 0 1 0 0 0 0 0 0 0 0 0 0 0 0 0 0 0 0 0 0 0 0 0 0 0 0 0 0 0 0 0 0 0 1]</a:t>
            </a:r>
          </a:p>
          <a:p>
            <a:pPr marL="0" indent="0">
              <a:buNone/>
            </a:pPr>
            <a:r>
              <a:rPr lang="en-GB" sz="1600" b="1" dirty="0">
                <a:latin typeface="Bahnschrift SemiCondensed" panose="020B0502040204020203" pitchFamily="34" charset="0"/>
              </a:rPr>
              <a:t>accuracy: 0.75</a:t>
            </a:r>
          </a:p>
          <a:p>
            <a:pPr marL="0" indent="0">
              <a:buNone/>
            </a:pPr>
            <a:r>
              <a:rPr lang="en-GB" sz="1600" b="1" dirty="0" err="1">
                <a:latin typeface="Bahnschrift SemiCondensed" panose="020B0502040204020203" pitchFamily="34" charset="0"/>
              </a:rPr>
              <a:t>roc_auc_score</a:t>
            </a:r>
            <a:r>
              <a:rPr lang="en-GB" sz="1600" b="1" dirty="0">
                <a:latin typeface="Bahnschrift SemiCondensed" panose="020B0502040204020203" pitchFamily="34" charset="0"/>
              </a:rPr>
              <a:t> for </a:t>
            </a:r>
            <a:r>
              <a:rPr lang="en-GB" sz="1600" b="1" dirty="0" err="1">
                <a:latin typeface="Bahnschrift SemiCondensed" panose="020B0502040204020203" pitchFamily="34" charset="0"/>
              </a:rPr>
              <a:t>DecisionTree</a:t>
            </a:r>
            <a:r>
              <a:rPr lang="en-GB" sz="1600" b="1" dirty="0">
                <a:latin typeface="Bahnschrift SemiCondensed" panose="020B0502040204020203" pitchFamily="34" charset="0"/>
              </a:rPr>
              <a:t>: 0.5953408110440034</a:t>
            </a:r>
          </a:p>
          <a:p>
            <a:pPr marL="0" indent="0">
              <a:buNone/>
            </a:pPr>
            <a:endParaRPr lang="en-GB" sz="1600" dirty="0">
              <a:latin typeface="Bahnschrift SemiCondensed" panose="020B0502040204020203" pitchFamily="34" charset="0"/>
            </a:endParaRPr>
          </a:p>
          <a:p>
            <a:r>
              <a:rPr lang="en-GB" sz="1800" b="1" dirty="0">
                <a:latin typeface="Bahnschrift SemiCondensed" panose="020B0502040204020203" pitchFamily="34" charset="0"/>
              </a:rPr>
              <a:t>MLP CLASSIFIER</a:t>
            </a:r>
          </a:p>
          <a:p>
            <a:pPr marL="0" indent="0">
              <a:buNone/>
            </a:pPr>
            <a:r>
              <a:rPr lang="en-GB" sz="1300" dirty="0">
                <a:latin typeface="Bahnschrift SemiCondensed" panose="020B0502040204020203" pitchFamily="34" charset="0"/>
              </a:rPr>
              <a:t>[0 0 0 0 0 0 0 0 0 0 0 0 0 0 0 0 0 0 0 0 0 0 0 0 0 0 0 0 0 0 0 0 0 0 0 0 0 0 0 0 0 0 0 0 0 0 0 0 0 0 0 0 0 0 0 0 0 0 0 0 0 0 0 0 0 0 0 0 0 0 0 0 0 0 0 0 0 0 0 0] </a:t>
            </a:r>
          </a:p>
          <a:p>
            <a:pPr marL="0" indent="0">
              <a:buNone/>
            </a:pPr>
            <a:r>
              <a:rPr lang="en-GB" sz="1600" b="1" dirty="0">
                <a:latin typeface="Bahnschrift SemiCondensed" panose="020B0502040204020203" pitchFamily="34" charset="0"/>
              </a:rPr>
              <a:t>accuracy= 0.8375</a:t>
            </a:r>
          </a:p>
          <a:p>
            <a:pPr marL="0" indent="0">
              <a:buNone/>
            </a:pPr>
            <a:r>
              <a:rPr lang="en-GB" sz="1600" b="1" dirty="0" err="1">
                <a:latin typeface="Bahnschrift SemiCondensed" panose="020B0502040204020203" pitchFamily="34" charset="0"/>
              </a:rPr>
              <a:t>roc_auc_score</a:t>
            </a:r>
            <a:r>
              <a:rPr lang="en-GB" sz="1600" b="1" dirty="0">
                <a:latin typeface="Bahnschrift SemiCondensed" panose="020B0502040204020203" pitchFamily="34" charset="0"/>
              </a:rPr>
              <a:t> for MLP classifier: 0.6624569460390356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BBE1FD-4B5B-B5DC-88FA-A62464D5FC03}"/>
              </a:ext>
            </a:extLst>
          </p:cNvPr>
          <p:cNvSpPr txBox="1"/>
          <p:nvPr/>
        </p:nvSpPr>
        <p:spPr>
          <a:xfrm>
            <a:off x="626302" y="124890"/>
            <a:ext cx="6466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Bahnschrift SemiBold" panose="020B0502040204020203" pitchFamily="34" charset="0"/>
              </a:rPr>
              <a:t>MODEL VALIDATION</a:t>
            </a:r>
            <a:endParaRPr lang="en-GB" sz="4000" dirty="0">
              <a:latin typeface="Bahnschrift SemiBold" panose="020B0502040204020203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785A1FF-CF03-7AA7-D046-64BA92E5E7D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43"/>
          <a:stretch/>
        </p:blipFill>
        <p:spPr bwMode="auto">
          <a:xfrm>
            <a:off x="6347560" y="41542"/>
            <a:ext cx="4049973" cy="2233395"/>
          </a:xfrm>
          <a:prstGeom prst="rect">
            <a:avLst/>
          </a:prstGeom>
          <a:noFill/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D3B0AD0-4AD0-3009-AFD8-4D1A409CF742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2" t="5498" r="9049"/>
          <a:stretch/>
        </p:blipFill>
        <p:spPr bwMode="auto">
          <a:xfrm>
            <a:off x="6317896" y="4477511"/>
            <a:ext cx="4185670" cy="2350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025771E-0788-97F3-7E05-48AD84B2782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7" t="5960" r="7906"/>
          <a:stretch/>
        </p:blipFill>
        <p:spPr bwMode="auto">
          <a:xfrm>
            <a:off x="6317896" y="2240114"/>
            <a:ext cx="4185670" cy="2272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ED9C2-9E4C-BA70-79EB-3D668AA466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29434" y="124890"/>
            <a:ext cx="5222350" cy="786096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4992640-6357-CDFF-E8CE-78E6A356EAA7}"/>
              </a:ext>
            </a:extLst>
          </p:cNvPr>
          <p:cNvSpPr txBox="1"/>
          <p:nvPr/>
        </p:nvSpPr>
        <p:spPr>
          <a:xfrm>
            <a:off x="-8460264" y="146737"/>
            <a:ext cx="76022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Bahnschrift SemiBold" panose="020B0502040204020203" pitchFamily="34" charset="0"/>
              </a:rPr>
              <a:t>OUTPUT SCREENS</a:t>
            </a:r>
            <a:endParaRPr lang="en-GB" sz="5400" dirty="0">
              <a:latin typeface="Bahnschrift SemiBold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3D00BA-1491-7A03-6B48-5B774D3D82E3}"/>
              </a:ext>
            </a:extLst>
          </p:cNvPr>
          <p:cNvSpPr txBox="1"/>
          <p:nvPr/>
        </p:nvSpPr>
        <p:spPr>
          <a:xfrm>
            <a:off x="-9340234" y="1468230"/>
            <a:ext cx="4108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 SemiBold" panose="020B0502040204020203" pitchFamily="34" charset="0"/>
              </a:rPr>
              <a:t>Eda analysis</a:t>
            </a:r>
          </a:p>
        </p:txBody>
      </p:sp>
    </p:spTree>
    <p:extLst>
      <p:ext uri="{BB962C8B-B14F-4D97-AF65-F5344CB8AC3E}">
        <p14:creationId xmlns:p14="http://schemas.microsoft.com/office/powerpoint/2010/main" val="146647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29DFDB-8D17-C278-6459-A10F7F506794}"/>
              </a:ext>
            </a:extLst>
          </p:cNvPr>
          <p:cNvSpPr/>
          <p:nvPr/>
        </p:nvSpPr>
        <p:spPr>
          <a:xfrm>
            <a:off x="-174276" y="21633"/>
            <a:ext cx="1469920" cy="6891739"/>
          </a:xfrm>
          <a:prstGeom prst="rect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1260796">
            <a:off x="12184422" y="2864232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74309" y="300927"/>
            <a:ext cx="5222350" cy="786096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-12193070" y="61082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2459425" y="4080622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309320">
            <a:off x="12433722" y="4460161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Graphic 7" descr="Circles with lines">
            <a:extLst>
              <a:ext uri="{FF2B5EF4-FFF2-40B4-BE49-F238E27FC236}">
                <a16:creationId xmlns:a16="http://schemas.microsoft.com/office/drawing/2014/main" id="{FD71D34B-B30F-D88C-1BDB-0FE8923D7A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13209077" y="-490939"/>
            <a:ext cx="914400" cy="914400"/>
          </a:xfrm>
          <a:prstGeom prst="rect">
            <a:avLst/>
          </a:prstGeom>
        </p:spPr>
      </p:pic>
      <p:pic>
        <p:nvPicPr>
          <p:cNvPr id="13" name="Graphic 12" descr="Circles with lines">
            <a:extLst>
              <a:ext uri="{FF2B5EF4-FFF2-40B4-BE49-F238E27FC236}">
                <a16:creationId xmlns:a16="http://schemas.microsoft.com/office/drawing/2014/main" id="{F72B206D-1303-EEDD-9B7F-DAD3393634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13909646" y="-112287"/>
            <a:ext cx="914400" cy="914400"/>
          </a:xfrm>
          <a:prstGeom prst="rect">
            <a:avLst/>
          </a:prstGeom>
        </p:spPr>
      </p:pic>
      <p:pic>
        <p:nvPicPr>
          <p:cNvPr id="14" name="Graphic 13" descr="Circles with lines">
            <a:extLst>
              <a:ext uri="{FF2B5EF4-FFF2-40B4-BE49-F238E27FC236}">
                <a16:creationId xmlns:a16="http://schemas.microsoft.com/office/drawing/2014/main" id="{C7FE69C3-3378-EB82-EA90-36AB30EC6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12339339" y="-435567"/>
            <a:ext cx="914400" cy="914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CC9AAC-71AD-8A2F-1179-217BBB64C683}"/>
              </a:ext>
            </a:extLst>
          </p:cNvPr>
          <p:cNvSpPr txBox="1"/>
          <p:nvPr/>
        </p:nvSpPr>
        <p:spPr>
          <a:xfrm>
            <a:off x="0" y="103150"/>
            <a:ext cx="76022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Bahnschrift SemiBold" panose="020B0502040204020203" pitchFamily="34" charset="0"/>
              </a:rPr>
              <a:t>OUTPUT SCREENS</a:t>
            </a:r>
            <a:endParaRPr lang="en-GB" sz="5400" dirty="0">
              <a:latin typeface="Bahnschrift SemiBold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72C71D-5AC2-4CE4-8299-2E870DF23D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600" y="4134663"/>
            <a:ext cx="6598435" cy="27451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DABB46-5E0D-1B7C-0D3C-EDE06BA89EA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17" r="6959"/>
          <a:stretch/>
        </p:blipFill>
        <p:spPr>
          <a:xfrm>
            <a:off x="7602250" y="3942107"/>
            <a:ext cx="4464957" cy="274511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719585A-D007-BA7D-EA0A-7C3203F8018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0" t="8331" r="6859"/>
          <a:stretch/>
        </p:blipFill>
        <p:spPr>
          <a:xfrm>
            <a:off x="1262780" y="1692328"/>
            <a:ext cx="2907893" cy="26861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771C05F-C466-EE38-2DB6-33320EDB196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578" b="58932"/>
          <a:stretch/>
        </p:blipFill>
        <p:spPr bwMode="auto">
          <a:xfrm>
            <a:off x="4186987" y="1545271"/>
            <a:ext cx="3634688" cy="24751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6750C7F-DA64-5894-1741-983A91144F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3272" y="365064"/>
            <a:ext cx="4503906" cy="337793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2D39E1B-9C53-FE7D-3B6D-BED2D388FC6F}"/>
              </a:ext>
            </a:extLst>
          </p:cNvPr>
          <p:cNvSpPr txBox="1"/>
          <p:nvPr/>
        </p:nvSpPr>
        <p:spPr>
          <a:xfrm>
            <a:off x="127610" y="1026480"/>
            <a:ext cx="4108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 SemiBold" panose="020B0502040204020203" pitchFamily="34" charset="0"/>
              </a:rPr>
              <a:t>Eda analysis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3150EEE-1269-A944-F17F-539B18BA6461}"/>
              </a:ext>
            </a:extLst>
          </p:cNvPr>
          <p:cNvSpPr/>
          <p:nvPr/>
        </p:nvSpPr>
        <p:spPr>
          <a:xfrm>
            <a:off x="14596215" y="-241915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812A8D1-B603-7426-3193-73F9FCD8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798874" y="1457278"/>
            <a:ext cx="10515600" cy="1325563"/>
          </a:xfrm>
        </p:spPr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Outlier handling</a:t>
            </a:r>
          </a:p>
        </p:txBody>
      </p:sp>
    </p:spTree>
    <p:extLst>
      <p:ext uri="{BB962C8B-B14F-4D97-AF65-F5344CB8AC3E}">
        <p14:creationId xmlns:p14="http://schemas.microsoft.com/office/powerpoint/2010/main" val="1128246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9">
            <a:extLst>
              <a:ext uri="{FF2B5EF4-FFF2-40B4-BE49-F238E27FC236}">
                <a16:creationId xmlns:a16="http://schemas.microsoft.com/office/drawing/2014/main" id="{69DCB09D-065B-A39D-2FAE-C7CDCE7D98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r="9160" b="8213"/>
          <a:stretch/>
        </p:blipFill>
        <p:spPr bwMode="auto">
          <a:xfrm>
            <a:off x="6358264" y="1604963"/>
            <a:ext cx="4416731" cy="3479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2754509">
            <a:off x="9713500" y="2568373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29DFDB-8D17-C278-6459-A10F7F506794}"/>
              </a:ext>
            </a:extLst>
          </p:cNvPr>
          <p:cNvSpPr/>
          <p:nvPr/>
        </p:nvSpPr>
        <p:spPr>
          <a:xfrm>
            <a:off x="-174276" y="21633"/>
            <a:ext cx="1469920" cy="6891739"/>
          </a:xfrm>
          <a:prstGeom prst="rect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11252057" y="-1494982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2281951">
            <a:off x="10149411" y="2703136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2745978">
            <a:off x="10513984" y="3641597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phic 7" descr="Circles with lines">
            <a:extLst>
              <a:ext uri="{FF2B5EF4-FFF2-40B4-BE49-F238E27FC236}">
                <a16:creationId xmlns:a16="http://schemas.microsoft.com/office/drawing/2014/main" id="{FD71D34B-B30F-D88C-1BDB-0FE8923D7A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209077" y="-490939"/>
            <a:ext cx="914400" cy="914400"/>
          </a:xfrm>
          <a:prstGeom prst="rect">
            <a:avLst/>
          </a:prstGeom>
        </p:spPr>
      </p:pic>
      <p:pic>
        <p:nvPicPr>
          <p:cNvPr id="13" name="Graphic 12" descr="Circles with lines">
            <a:extLst>
              <a:ext uri="{FF2B5EF4-FFF2-40B4-BE49-F238E27FC236}">
                <a16:creationId xmlns:a16="http://schemas.microsoft.com/office/drawing/2014/main" id="{F72B206D-1303-EEDD-9B7F-DAD3393634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3909646" y="-112287"/>
            <a:ext cx="914400" cy="914400"/>
          </a:xfrm>
          <a:prstGeom prst="rect">
            <a:avLst/>
          </a:prstGeom>
        </p:spPr>
      </p:pic>
      <p:pic>
        <p:nvPicPr>
          <p:cNvPr id="14" name="Graphic 13" descr="Circles with lines">
            <a:extLst>
              <a:ext uri="{FF2B5EF4-FFF2-40B4-BE49-F238E27FC236}">
                <a16:creationId xmlns:a16="http://schemas.microsoft.com/office/drawing/2014/main" id="{C7FE69C3-3378-EB82-EA90-36AB30EC64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12339339" y="-435567"/>
            <a:ext cx="914400" cy="9144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3158DFC-383C-11E8-ED05-A6942E35F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433" y="344913"/>
            <a:ext cx="10515600" cy="1325563"/>
          </a:xfrm>
        </p:spPr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Outlier handling</a:t>
            </a:r>
          </a:p>
        </p:txBody>
      </p:sp>
      <p:pic>
        <p:nvPicPr>
          <p:cNvPr id="15" name="Picture 28">
            <a:extLst>
              <a:ext uri="{FF2B5EF4-FFF2-40B4-BE49-F238E27FC236}">
                <a16:creationId xmlns:a16="http://schemas.microsoft.com/office/drawing/2014/main" id="{6147E801-BD2D-5B0B-5E4B-11A416519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240" y="1604963"/>
            <a:ext cx="5162550" cy="387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7FC07A21-0825-923D-B3B9-991218F4DA13}"/>
              </a:ext>
            </a:extLst>
          </p:cNvPr>
          <p:cNvSpPr/>
          <p:nvPr/>
        </p:nvSpPr>
        <p:spPr>
          <a:xfrm>
            <a:off x="-9444782" y="-1266785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3679" y="-234783"/>
            <a:ext cx="5222350" cy="7860964"/>
          </a:xfrm>
          <a:prstGeom prst="rect">
            <a:avLst/>
          </a:prstGeom>
        </p:spPr>
      </p:pic>
      <p:sp>
        <p:nvSpPr>
          <p:cNvPr id="21" name="Title 6">
            <a:extLst>
              <a:ext uri="{FF2B5EF4-FFF2-40B4-BE49-F238E27FC236}">
                <a16:creationId xmlns:a16="http://schemas.microsoft.com/office/drawing/2014/main" id="{BC6CA02D-E20F-0BB1-6FD4-06AA870870B5}"/>
              </a:ext>
            </a:extLst>
          </p:cNvPr>
          <p:cNvSpPr txBox="1">
            <a:spLocks/>
          </p:cNvSpPr>
          <p:nvPr/>
        </p:nvSpPr>
        <p:spPr>
          <a:xfrm>
            <a:off x="-7467126" y="24653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KNN </a:t>
            </a:r>
            <a:br>
              <a:rPr lang="en-US"/>
            </a:br>
            <a:br>
              <a:rPr lang="en-US"/>
            </a:br>
            <a:r>
              <a:rPr lang="en-US"/>
              <a:t>D T</a:t>
            </a:r>
            <a:br>
              <a:rPr lang="en-US"/>
            </a:br>
            <a:br>
              <a:rPr lang="en-US"/>
            </a:br>
            <a:r>
              <a:rPr lang="en-US"/>
              <a:t>MLP</a:t>
            </a:r>
            <a:endParaRPr lang="en-GB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9F81E70-B33A-6E11-5E0D-5E3AFF88E0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99861">
            <a:off x="-6157716" y="1152972"/>
            <a:ext cx="3627584" cy="546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069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2754509">
            <a:off x="14130177" y="2284688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29DFDB-8D17-C278-6459-A10F7F506794}"/>
              </a:ext>
            </a:extLst>
          </p:cNvPr>
          <p:cNvSpPr/>
          <p:nvPr/>
        </p:nvSpPr>
        <p:spPr>
          <a:xfrm>
            <a:off x="-53414" y="-37500"/>
            <a:ext cx="1918409" cy="6891739"/>
          </a:xfrm>
          <a:prstGeom prst="rect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14312771" y="-332884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2281951">
            <a:off x="13748839" y="2391075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2745978">
            <a:off x="14545754" y="3163261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phic 7" descr="Circles with lines">
            <a:extLst>
              <a:ext uri="{FF2B5EF4-FFF2-40B4-BE49-F238E27FC236}">
                <a16:creationId xmlns:a16="http://schemas.microsoft.com/office/drawing/2014/main" id="{FD71D34B-B30F-D88C-1BDB-0FE8923D7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209077" y="-490939"/>
            <a:ext cx="914400" cy="914400"/>
          </a:xfrm>
          <a:prstGeom prst="rect">
            <a:avLst/>
          </a:prstGeom>
        </p:spPr>
      </p:pic>
      <p:pic>
        <p:nvPicPr>
          <p:cNvPr id="13" name="Graphic 12" descr="Circles with lines">
            <a:extLst>
              <a:ext uri="{FF2B5EF4-FFF2-40B4-BE49-F238E27FC236}">
                <a16:creationId xmlns:a16="http://schemas.microsoft.com/office/drawing/2014/main" id="{F72B206D-1303-EEDD-9B7F-DAD339363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3909646" y="-112287"/>
            <a:ext cx="914400" cy="914400"/>
          </a:xfrm>
          <a:prstGeom prst="rect">
            <a:avLst/>
          </a:prstGeom>
        </p:spPr>
      </p:pic>
      <p:pic>
        <p:nvPicPr>
          <p:cNvPr id="14" name="Graphic 13" descr="Circles with lines">
            <a:extLst>
              <a:ext uri="{FF2B5EF4-FFF2-40B4-BE49-F238E27FC236}">
                <a16:creationId xmlns:a16="http://schemas.microsoft.com/office/drawing/2014/main" id="{C7FE69C3-3378-EB82-EA90-36AB30EC64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2339339" y="-435567"/>
            <a:ext cx="914400" cy="914400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7FC07A21-0825-923D-B3B9-991218F4DA13}"/>
              </a:ext>
            </a:extLst>
          </p:cNvPr>
          <p:cNvSpPr/>
          <p:nvPr/>
        </p:nvSpPr>
        <p:spPr>
          <a:xfrm>
            <a:off x="-8157848" y="4195992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99861">
            <a:off x="-1742077" y="3687826"/>
            <a:ext cx="3627584" cy="5460436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2A3A029B-0DE2-F29A-C8DF-6421B3F2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15" y="266200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Bahnschrift SemiBold" panose="020B0502040204020203" pitchFamily="34" charset="0"/>
              </a:rPr>
              <a:t>KNN </a:t>
            </a:r>
            <a:br>
              <a:rPr lang="en-US" dirty="0">
                <a:latin typeface="Bahnschrift SemiBold" panose="020B0502040204020203" pitchFamily="34" charset="0"/>
              </a:rPr>
            </a:br>
            <a:br>
              <a:rPr lang="en-US" dirty="0">
                <a:latin typeface="Bahnschrift SemiBold" panose="020B0502040204020203" pitchFamily="34" charset="0"/>
              </a:rPr>
            </a:br>
            <a:r>
              <a:rPr lang="en-US" dirty="0">
                <a:latin typeface="Bahnschrift SemiBold" panose="020B0502040204020203" pitchFamily="34" charset="0"/>
              </a:rPr>
              <a:t>DT</a:t>
            </a:r>
            <a:br>
              <a:rPr lang="en-US" dirty="0">
                <a:latin typeface="Bahnschrift SemiBold" panose="020B0502040204020203" pitchFamily="34" charset="0"/>
              </a:rPr>
            </a:br>
            <a:br>
              <a:rPr lang="en-US" dirty="0">
                <a:latin typeface="Bahnschrift SemiBold" panose="020B0502040204020203" pitchFamily="34" charset="0"/>
              </a:rPr>
            </a:br>
            <a:r>
              <a:rPr lang="en-US" dirty="0">
                <a:latin typeface="Bahnschrift SemiBold" panose="020B0502040204020203" pitchFamily="34" charset="0"/>
              </a:rPr>
              <a:t>MLP</a:t>
            </a:r>
            <a:endParaRPr lang="en-GB" dirty="0">
              <a:latin typeface="Bahnschrift SemiBold" panose="020B05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3FBD4E1-A6E7-40E2-1565-A46F7C6CE4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975" b="66363"/>
          <a:stretch/>
        </p:blipFill>
        <p:spPr>
          <a:xfrm>
            <a:off x="1859193" y="3761"/>
            <a:ext cx="5240991" cy="276624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47FC3E3-EF3C-8D37-6539-1CA1E98180E7}"/>
              </a:ext>
            </a:extLst>
          </p:cNvPr>
          <p:cNvSpPr txBox="1"/>
          <p:nvPr/>
        </p:nvSpPr>
        <p:spPr>
          <a:xfrm flipH="1">
            <a:off x="5856180" y="2284848"/>
            <a:ext cx="1429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 SemiBold" panose="020B0502040204020203" pitchFamily="34" charset="0"/>
              </a:rPr>
              <a:t>KNN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333BA0C-54E9-5223-1C39-D321F056CA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0572"/>
          <a:stretch/>
        </p:blipFill>
        <p:spPr>
          <a:xfrm>
            <a:off x="1859193" y="3141880"/>
            <a:ext cx="5240991" cy="364091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126662B-0192-E545-E060-552F20331D06}"/>
              </a:ext>
            </a:extLst>
          </p:cNvPr>
          <p:cNvSpPr txBox="1"/>
          <p:nvPr/>
        </p:nvSpPr>
        <p:spPr>
          <a:xfrm flipH="1">
            <a:off x="5782851" y="5871801"/>
            <a:ext cx="15757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Bahnschrift SemiBold" panose="020B0502040204020203" pitchFamily="34" charset="0"/>
              </a:rPr>
              <a:t>MLP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23" name="Content Placeholder 3">
            <a:extLst>
              <a:ext uri="{FF2B5EF4-FFF2-40B4-BE49-F238E27FC236}">
                <a16:creationId xmlns:a16="http://schemas.microsoft.com/office/drawing/2014/main" id="{92C46305-E494-2411-6F6C-79F93F362A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8"/>
          <a:srcRect b="65089"/>
          <a:stretch/>
        </p:blipFill>
        <p:spPr>
          <a:xfrm>
            <a:off x="7240694" y="179024"/>
            <a:ext cx="4909351" cy="180456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E97D8C0-6800-1085-E698-A7A16EBB577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506" t="11300" r="2470" b="14704"/>
          <a:stretch/>
        </p:blipFill>
        <p:spPr>
          <a:xfrm>
            <a:off x="7116204" y="2429782"/>
            <a:ext cx="5004081" cy="439963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400DB81-FF8F-E1B7-9388-CDD8571374DE}"/>
              </a:ext>
            </a:extLst>
          </p:cNvPr>
          <p:cNvSpPr txBox="1"/>
          <p:nvPr/>
        </p:nvSpPr>
        <p:spPr>
          <a:xfrm flipH="1">
            <a:off x="10772409" y="2214344"/>
            <a:ext cx="17222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Bahnschrift SemiBold" panose="020B0502040204020203" pitchFamily="34" charset="0"/>
              </a:rPr>
              <a:t>DT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6" name="3D Model 25" descr="Statue Of Liberty With Base">
                <a:extLst>
                  <a:ext uri="{FF2B5EF4-FFF2-40B4-BE49-F238E27FC236}">
                    <a16:creationId xmlns:a16="http://schemas.microsoft.com/office/drawing/2014/main" id="{91E9BF6F-8995-B9CF-5364-91ABD4E00A25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610734589"/>
                  </p:ext>
                </p:extLst>
              </p:nvPr>
            </p:nvGraphicFramePr>
            <p:xfrm>
              <a:off x="-730463" y="3492140"/>
              <a:ext cx="2194387" cy="4243103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2194387" cy="4243103"/>
                    </a:xfrm>
                    <a:prstGeom prst="rect">
                      <a:avLst/>
                    </a:prstGeom>
                  </am3d:spPr>
                  <am3d:camera>
                    <am3d:pos x="-1789868" y="5615948" z="79049489"/>
                    <am3d:up dx="0" dy="36000000" dz="0"/>
                    <am3d:lookAt x="-1789868" y="5615948" z="0"/>
                    <am3d:perspective fov="999055"/>
                  </am3d:camera>
                  <am3d:trans>
                    <am3d:meterPerModelUnit n="7408" d="1000000"/>
                    <am3d:preTrans dx="-133250298" dy="-23093270" dz="-69979"/>
                    <am3d:scale>
                      <am3d:sx n="1000000" d="1000000"/>
                      <am3d:sy n="1000000" d="1000000"/>
                      <am3d:sz n="1000000" d="1000000"/>
                    </am3d:scale>
                    <am3d:rot ax="-820039" ay="1281942" az="-303771"/>
                    <am3d:postTrans dx="-1789867" dy="5615948" dz="0"/>
                  </am3d:trans>
                  <am3d:raster rName="Office3DRenderer" rVer="16.0.8326">
                    <am3d:blip r:embed="rId11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6" name="3D Model 25" descr="Statue Of Liberty With Base">
                <a:extLst>
                  <a:ext uri="{FF2B5EF4-FFF2-40B4-BE49-F238E27FC236}">
                    <a16:creationId xmlns:a16="http://schemas.microsoft.com/office/drawing/2014/main" id="{91E9BF6F-8995-B9CF-5364-91ABD4E00A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730463" y="3492140"/>
                <a:ext cx="2194387" cy="4243103"/>
              </a:xfrm>
              <a:prstGeom prst="rect">
                <a:avLst/>
              </a:prstGeom>
            </p:spPr>
          </p:pic>
        </mc:Fallback>
      </mc:AlternateContent>
      <p:pic>
        <p:nvPicPr>
          <p:cNvPr id="27" name="Picture 26">
            <a:extLst>
              <a:ext uri="{FF2B5EF4-FFF2-40B4-BE49-F238E27FC236}">
                <a16:creationId xmlns:a16="http://schemas.microsoft.com/office/drawing/2014/main" id="{E6EE64C1-CB18-EEFD-2D14-4D768D38FF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6148">
            <a:off x="-2106089" y="-1009407"/>
            <a:ext cx="3183901" cy="479258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AB4786B-1F8B-1A60-42AB-687620A7AC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6753" flipH="1">
            <a:off x="15575790" y="-960213"/>
            <a:ext cx="6776071" cy="935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575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73B562-6469-C234-E79A-554CD7037875}"/>
              </a:ext>
            </a:extLst>
          </p:cNvPr>
          <p:cNvSpPr/>
          <p:nvPr/>
        </p:nvSpPr>
        <p:spPr>
          <a:xfrm>
            <a:off x="-53414" y="-37500"/>
            <a:ext cx="1918409" cy="6891739"/>
          </a:xfrm>
          <a:prstGeom prst="rect">
            <a:avLst/>
          </a:prstGeom>
          <a:solidFill>
            <a:srgbClr val="9D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9473376" y="-490939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6D3C3161-29D2-201B-CF28-7F4670C71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736" y="1494406"/>
            <a:ext cx="7100122" cy="522132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825AB87-18F1-4B96-7B1D-31993B9B32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6753" flipH="1">
            <a:off x="8627789" y="-1198166"/>
            <a:ext cx="6776071" cy="93557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3247">
            <a:off x="-9324473" y="84363"/>
            <a:ext cx="6109044" cy="907180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2236167">
            <a:off x="10057291" y="2528300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7DDB-09A9-0F1F-5B1D-52CD8D6E4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6049" y="-1455237"/>
            <a:ext cx="7118119" cy="14150824"/>
          </a:xfr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pic>
        <p:nvPicPr>
          <p:cNvPr id="8" name="Graphic 7" descr="Circles with lines">
            <a:extLst>
              <a:ext uri="{FF2B5EF4-FFF2-40B4-BE49-F238E27FC236}">
                <a16:creationId xmlns:a16="http://schemas.microsoft.com/office/drawing/2014/main" id="{FD71D34B-B30F-D88C-1BDB-0FE8923D7A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13209077" y="-490939"/>
            <a:ext cx="914400" cy="914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0259195" y="3082664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Graphic 12" descr="Circles with lines">
            <a:extLst>
              <a:ext uri="{FF2B5EF4-FFF2-40B4-BE49-F238E27FC236}">
                <a16:creationId xmlns:a16="http://schemas.microsoft.com/office/drawing/2014/main" id="{F72B206D-1303-EEDD-9B7F-DAD3393634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13909646" y="-112287"/>
            <a:ext cx="914400" cy="914400"/>
          </a:xfrm>
          <a:prstGeom prst="rect">
            <a:avLst/>
          </a:prstGeom>
        </p:spPr>
      </p:pic>
      <p:pic>
        <p:nvPicPr>
          <p:cNvPr id="14" name="Graphic 13" descr="Circles with lines">
            <a:extLst>
              <a:ext uri="{FF2B5EF4-FFF2-40B4-BE49-F238E27FC236}">
                <a16:creationId xmlns:a16="http://schemas.microsoft.com/office/drawing/2014/main" id="{C7FE69C3-3378-EB82-EA90-36AB30EC64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12339339" y="-435567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tatue Of Liberty With Base">
                <a:extLst>
                  <a:ext uri="{FF2B5EF4-FFF2-40B4-BE49-F238E27FC236}">
                    <a16:creationId xmlns:a16="http://schemas.microsoft.com/office/drawing/2014/main" id="{301D6C99-1CB0-35A5-1922-947F9817FC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17011722"/>
                  </p:ext>
                </p:extLst>
              </p:nvPr>
            </p:nvGraphicFramePr>
            <p:xfrm>
              <a:off x="-10239755" y="-2889599"/>
              <a:ext cx="24224777" cy="17371517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24224777" cy="17371517"/>
                    </a:xfrm>
                    <a:prstGeom prst="rect">
                      <a:avLst/>
                    </a:prstGeom>
                  </am3d:spPr>
                  <am3d:camera>
                    <am3d:pos x="0" y="0" z="790494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08" d="1000000"/>
                    <am3d:preTrans dx="-135369621" dy="-17597582" dz="149988"/>
                    <am3d:scale>
                      <am3d:sx n="1000000" d="1000000"/>
                      <am3d:sy n="1000000" d="1000000"/>
                      <am3d:sz n="1000000" d="1000000"/>
                    </am3d:scale>
                    <am3d:rot ax="-796474" ay="1578502" az="-358160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2950841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tatue Of Liberty With Base">
                <a:extLst>
                  <a:ext uri="{FF2B5EF4-FFF2-40B4-BE49-F238E27FC236}">
                    <a16:creationId xmlns:a16="http://schemas.microsoft.com/office/drawing/2014/main" id="{301D6C99-1CB0-35A5-1922-947F9817FC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10239755" y="-2889599"/>
                <a:ext cx="24224777" cy="17371517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6">
            <a:extLst>
              <a:ext uri="{FF2B5EF4-FFF2-40B4-BE49-F238E27FC236}">
                <a16:creationId xmlns:a16="http://schemas.microsoft.com/office/drawing/2014/main" id="{60D91FA1-6E57-9C38-7586-5D010FBF6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009" y="327065"/>
            <a:ext cx="10515600" cy="1325563"/>
          </a:xfrm>
        </p:spPr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Data product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2992670">
            <a:off x="10519700" y="2810827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3754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C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-5905369" y="0"/>
            <a:ext cx="7416776" cy="7284589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25AB87-18F1-4B96-7B1D-31993B9B3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6753" flipH="1">
            <a:off x="7951711" y="-1419342"/>
            <a:ext cx="6776071" cy="93557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3247">
            <a:off x="6979102" y="-357119"/>
            <a:ext cx="6109044" cy="9071808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7DDB-09A9-0F1F-5B1D-52CD8D6E4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563" y="-33739"/>
            <a:ext cx="3454374" cy="6867297"/>
          </a:xfr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pic>
        <p:nvPicPr>
          <p:cNvPr id="8" name="Graphic 7" descr="Circles with lines">
            <a:extLst>
              <a:ext uri="{FF2B5EF4-FFF2-40B4-BE49-F238E27FC236}">
                <a16:creationId xmlns:a16="http://schemas.microsoft.com/office/drawing/2014/main" id="{FD71D34B-B30F-D88C-1BDB-0FE8923D7A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13209077" y="-490939"/>
            <a:ext cx="914400" cy="914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2708561">
            <a:off x="9866272" y="1040497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Graphic 12" descr="Circles with lines">
            <a:extLst>
              <a:ext uri="{FF2B5EF4-FFF2-40B4-BE49-F238E27FC236}">
                <a16:creationId xmlns:a16="http://schemas.microsoft.com/office/drawing/2014/main" id="{F72B206D-1303-EEDD-9B7F-DAD3393634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13909646" y="-112287"/>
            <a:ext cx="914400" cy="914400"/>
          </a:xfrm>
          <a:prstGeom prst="rect">
            <a:avLst/>
          </a:prstGeom>
        </p:spPr>
      </p:pic>
      <p:pic>
        <p:nvPicPr>
          <p:cNvPr id="14" name="Graphic 13" descr="Circles with lines">
            <a:extLst>
              <a:ext uri="{FF2B5EF4-FFF2-40B4-BE49-F238E27FC236}">
                <a16:creationId xmlns:a16="http://schemas.microsoft.com/office/drawing/2014/main" id="{C7FE69C3-3378-EB82-EA90-36AB30EC64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12339339" y="-435567"/>
            <a:ext cx="914400" cy="9144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3137442">
            <a:off x="10340688" y="1306554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4114131">
            <a:off x="10823328" y="2414462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74D926F-A010-C950-60EF-6DE97B6F5BE0}"/>
              </a:ext>
            </a:extLst>
          </p:cNvPr>
          <p:cNvSpPr/>
          <p:nvPr/>
        </p:nvSpPr>
        <p:spPr>
          <a:xfrm>
            <a:off x="-6668334" y="-666179"/>
            <a:ext cx="8942706" cy="8707094"/>
          </a:xfrm>
          <a:prstGeom prst="ellipse">
            <a:avLst/>
          </a:prstGeom>
          <a:noFill/>
          <a:ln w="476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 Model 19" descr="Statue Of Liberty With Base">
                <a:extLst>
                  <a:ext uri="{FF2B5EF4-FFF2-40B4-BE49-F238E27FC236}">
                    <a16:creationId xmlns:a16="http://schemas.microsoft.com/office/drawing/2014/main" id="{97231983-14DD-99D8-F13D-4EB16DE7D537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269324546"/>
                  </p:ext>
                </p:extLst>
              </p:nvPr>
            </p:nvGraphicFramePr>
            <p:xfrm>
              <a:off x="-743885" y="643816"/>
              <a:ext cx="3729965" cy="6189742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3729965" cy="6189742"/>
                    </a:xfrm>
                    <a:prstGeom prst="rect">
                      <a:avLst/>
                    </a:prstGeom>
                  </am3d:spPr>
                  <am3d:camera>
                    <am3d:pos x="-1789868" y="5615948" z="79049489"/>
                    <am3d:up dx="0" dy="36000000" dz="0"/>
                    <am3d:lookAt x="-1789868" y="5615948" z="0"/>
                    <am3d:perspective fov="999055"/>
                  </am3d:camera>
                  <am3d:trans>
                    <am3d:meterPerModelUnit n="7408" d="1000000"/>
                    <am3d:preTrans dx="-133250298" dy="-23093270" dz="-69979"/>
                    <am3d:scale>
                      <am3d:sx n="1000000" d="1000000"/>
                      <am3d:sy n="1000000" d="1000000"/>
                      <am3d:sz n="1000000" d="1000000"/>
                    </am3d:scale>
                    <am3d:rot ax="-820039" ay="1281942" az="-303771"/>
                    <am3d:postTrans dx="-1789867" dy="5615948" dz="0"/>
                  </am3d:trans>
                  <am3d:raster rName="Office3DRenderer" rVer="16.0.8326">
                    <am3d:blip r:embed="rId9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 Model 19" descr="Statue Of Liberty With Base">
                <a:extLst>
                  <a:ext uri="{FF2B5EF4-FFF2-40B4-BE49-F238E27FC236}">
                    <a16:creationId xmlns:a16="http://schemas.microsoft.com/office/drawing/2014/main" id="{97231983-14DD-99D8-F13D-4EB16DE7D5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743885" y="643816"/>
                <a:ext cx="3729965" cy="618974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5582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5ED48E-9AD9-C863-3659-5D1D2FA2333B}"/>
              </a:ext>
            </a:extLst>
          </p:cNvPr>
          <p:cNvSpPr/>
          <p:nvPr/>
        </p:nvSpPr>
        <p:spPr>
          <a:xfrm rot="1295409">
            <a:off x="-530801" y="-2460534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2D896C-0156-154B-6A8D-E1ED0B68FC76}"/>
              </a:ext>
            </a:extLst>
          </p:cNvPr>
          <p:cNvSpPr/>
          <p:nvPr/>
        </p:nvSpPr>
        <p:spPr>
          <a:xfrm rot="1958418">
            <a:off x="-530802" y="-1418205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29435" y="-1117844"/>
            <a:ext cx="6915163" cy="86439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9724812" y="-1038152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0372984" y="30909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1786960">
            <a:off x="10899215" y="614204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7DDB-09A9-0F1F-5B1D-52CD8D6E4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381" y="-258126"/>
            <a:ext cx="3709381" cy="7374251"/>
          </a:xfr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349268">
            <a:off x="11429892" y="1200573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E1934F-7315-ACF5-63B3-0A1064A0272A}"/>
              </a:ext>
            </a:extLst>
          </p:cNvPr>
          <p:cNvSpPr txBox="1"/>
          <p:nvPr/>
        </p:nvSpPr>
        <p:spPr>
          <a:xfrm>
            <a:off x="1751698" y="1960832"/>
            <a:ext cx="709231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ea typeface="Times New Roman" panose="02020603050405020304" pitchFamily="18" charset="0"/>
              </a:rPr>
              <a:t>Decision Making In Event Management Using Data Science</a:t>
            </a:r>
            <a:endParaRPr lang="en-GB" sz="4000" dirty="0">
              <a:solidFill>
                <a:schemeClr val="bg1"/>
              </a:solidFill>
              <a:effectLst/>
              <a:latin typeface="Bahnschrift SemiBold" panose="020B0502040204020203" pitchFamily="34" charset="0"/>
              <a:ea typeface="Times New Roman" panose="02020603050405020304" pitchFamily="18" charset="0"/>
            </a:endParaRPr>
          </a:p>
          <a:p>
            <a:endParaRPr lang="en-GB" sz="96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61707F-1626-8C89-8A93-CFE5BDD010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11" t="2697" r="46870" b="38601"/>
          <a:stretch/>
        </p:blipFill>
        <p:spPr>
          <a:xfrm rot="20541195" flipH="1">
            <a:off x="-1002743" y="894543"/>
            <a:ext cx="4056440" cy="55488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BB795C-CE44-ED8A-240B-D73F2A08B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266">
            <a:off x="12413555" y="33009"/>
            <a:ext cx="7046701" cy="880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1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D38DE-6DA7-ABDF-F5F1-252DBD04D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238" y="-464576"/>
            <a:ext cx="12979400" cy="3063874"/>
          </a:xfrm>
        </p:spPr>
        <p:txBody>
          <a:bodyPr>
            <a:norm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Bahnschrift SemiBold" panose="020B0502040204020203" pitchFamily="34" charset="0"/>
              </a:rPr>
              <a:t>INTRODUCTION</a:t>
            </a:r>
            <a:endParaRPr lang="en-GB" sz="96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D6ABD-402B-9F25-7079-740C73F89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812" y="2585172"/>
            <a:ext cx="5257800" cy="247753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This project analyses the past data related to event organizing and helps make informed decisions.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when planning an optimal event, whose requirements could be to: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266">
            <a:off x="5127720" y="-730439"/>
            <a:ext cx="7046701" cy="88083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0372984" y="30909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1786960">
            <a:off x="10899215" y="614204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349268">
            <a:off x="11429892" y="1200573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DE2E90C9-517D-BB2F-6B31-86ADFA09EC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1997" y="682766"/>
            <a:ext cx="3604868" cy="7166479"/>
          </a:xfrm>
          <a:prstGeom prst="rect">
            <a:avLst/>
          </a:prstGeo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0919FFD-4A1C-3D22-3579-A60BBCD842E7}"/>
              </a:ext>
            </a:extLst>
          </p:cNvPr>
          <p:cNvSpPr/>
          <p:nvPr/>
        </p:nvSpPr>
        <p:spPr>
          <a:xfrm>
            <a:off x="-10428754" y="1328875"/>
            <a:ext cx="8942706" cy="8707094"/>
          </a:xfrm>
          <a:prstGeom prst="ellipse">
            <a:avLst/>
          </a:prstGeom>
          <a:noFill/>
          <a:ln w="476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A7839A5-4488-30CE-C436-D1C5A30C053F}"/>
              </a:ext>
            </a:extLst>
          </p:cNvPr>
          <p:cNvSpPr/>
          <p:nvPr/>
        </p:nvSpPr>
        <p:spPr>
          <a:xfrm>
            <a:off x="-13283650" y="327152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06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266" flipH="1">
            <a:off x="11851094" y="5126912"/>
            <a:ext cx="2764964" cy="345620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B0912D-3C04-E2FD-1908-D090B808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266">
            <a:off x="7014006" y="-984815"/>
            <a:ext cx="7046701" cy="88083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0372984" y="30909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1786960">
            <a:off x="10706777" y="809724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349268">
            <a:off x="11096389" y="1534590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7DDB-09A9-0F1F-5B1D-52CD8D6E4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8969" y="-120951"/>
            <a:ext cx="3604868" cy="7166479"/>
          </a:xfr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-6668334" y="-666179"/>
            <a:ext cx="8942706" cy="8707094"/>
          </a:xfrm>
          <a:prstGeom prst="ellipse">
            <a:avLst/>
          </a:prstGeom>
          <a:noFill/>
          <a:ln w="476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308CD4-1E43-4B89-C7CB-767CD82A5808}"/>
              </a:ext>
            </a:extLst>
          </p:cNvPr>
          <p:cNvSpPr txBox="1"/>
          <p:nvPr/>
        </p:nvSpPr>
        <p:spPr>
          <a:xfrm>
            <a:off x="1935413" y="1170050"/>
            <a:ext cx="612334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 Promote a cause</a:t>
            </a:r>
          </a:p>
          <a:p>
            <a:endParaRPr lang="en-US" sz="3200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     Raise maximum funds for a cause</a:t>
            </a:r>
          </a:p>
          <a:p>
            <a:endParaRPr lang="en-US" sz="3200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       Market a product</a:t>
            </a:r>
          </a:p>
          <a:p>
            <a:endParaRPr lang="en-US" sz="3200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       Stimulate an emotion</a:t>
            </a:r>
          </a:p>
          <a:p>
            <a:endParaRPr lang="en-US" sz="3200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    Help a business grow, etc.</a:t>
            </a:r>
          </a:p>
          <a:p>
            <a:endParaRPr lang="en-GB" dirty="0"/>
          </a:p>
        </p:txBody>
      </p:sp>
      <p:pic>
        <p:nvPicPr>
          <p:cNvPr id="7" name="Graphic 6" descr="Circles with lines">
            <a:extLst>
              <a:ext uri="{FF2B5EF4-FFF2-40B4-BE49-F238E27FC236}">
                <a16:creationId xmlns:a16="http://schemas.microsoft.com/office/drawing/2014/main" id="{47956C75-4F55-6E96-CDA9-41EEB67066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-2511269" y="1665514"/>
            <a:ext cx="914400" cy="914400"/>
          </a:xfrm>
          <a:prstGeom prst="rect">
            <a:avLst/>
          </a:prstGeom>
        </p:spPr>
      </p:pic>
      <p:pic>
        <p:nvPicPr>
          <p:cNvPr id="8" name="Graphic 7" descr="Circles with lines">
            <a:extLst>
              <a:ext uri="{FF2B5EF4-FFF2-40B4-BE49-F238E27FC236}">
                <a16:creationId xmlns:a16="http://schemas.microsoft.com/office/drawing/2014/main" id="{40988036-81E4-F3B6-5250-63D288EA42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-3738060" y="3113507"/>
            <a:ext cx="914400" cy="914400"/>
          </a:xfrm>
          <a:prstGeom prst="rect">
            <a:avLst/>
          </a:prstGeom>
        </p:spPr>
      </p:pic>
      <p:pic>
        <p:nvPicPr>
          <p:cNvPr id="13" name="Graphic 12" descr="Circles with lines">
            <a:extLst>
              <a:ext uri="{FF2B5EF4-FFF2-40B4-BE49-F238E27FC236}">
                <a16:creationId xmlns:a16="http://schemas.microsoft.com/office/drawing/2014/main" id="{C3BA5089-36A5-1594-F7CC-E744EBF14A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-3631326" y="4075642"/>
            <a:ext cx="914400" cy="914400"/>
          </a:xfrm>
          <a:prstGeom prst="rect">
            <a:avLst/>
          </a:prstGeom>
        </p:spPr>
      </p:pic>
      <p:pic>
        <p:nvPicPr>
          <p:cNvPr id="15" name="Graphic 14" descr="Circles with lines">
            <a:extLst>
              <a:ext uri="{FF2B5EF4-FFF2-40B4-BE49-F238E27FC236}">
                <a16:creationId xmlns:a16="http://schemas.microsoft.com/office/drawing/2014/main" id="{9D36DAEE-B283-DC94-ECA8-F68663C889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-3578677" y="4609685"/>
            <a:ext cx="914400" cy="914400"/>
          </a:xfrm>
          <a:prstGeom prst="rect">
            <a:avLst/>
          </a:prstGeom>
        </p:spPr>
      </p:pic>
      <p:pic>
        <p:nvPicPr>
          <p:cNvPr id="16" name="Graphic 15" descr="Circles with lines">
            <a:extLst>
              <a:ext uri="{FF2B5EF4-FFF2-40B4-BE49-F238E27FC236}">
                <a16:creationId xmlns:a16="http://schemas.microsoft.com/office/drawing/2014/main" id="{CB10EB2D-3EBC-C9AA-91F3-4F34C0A8C9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-3835600" y="5791257"/>
            <a:ext cx="914400" cy="914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0B9D7A-E652-2FB3-F1DF-CAD83331A1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19929725" flipH="1">
            <a:off x="1302266" y="1322975"/>
            <a:ext cx="664753" cy="4798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AB5B1D6-F600-3A74-53FC-161AE20D04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19929725" flipH="1">
            <a:off x="1728481" y="2250157"/>
            <a:ext cx="664753" cy="47986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6B1E6A-74AA-8393-9F83-4535CB2298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315052" flipH="1">
            <a:off x="1920195" y="3199651"/>
            <a:ext cx="664753" cy="47986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7D726D0-6CAD-C5E2-C8BD-5FA55E17BB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1345400" flipH="1">
            <a:off x="1920919" y="4194039"/>
            <a:ext cx="664753" cy="47986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CB0DDA8-E853-4C0F-073F-9E61D006FB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1257252" flipH="1">
            <a:off x="1523992" y="5189950"/>
            <a:ext cx="664753" cy="479869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F663BD8C-0AB9-576D-E5C0-59081EBDE4AF}"/>
              </a:ext>
            </a:extLst>
          </p:cNvPr>
          <p:cNvSpPr/>
          <p:nvPr/>
        </p:nvSpPr>
        <p:spPr>
          <a:xfrm>
            <a:off x="-5965079" y="96362"/>
            <a:ext cx="7427544" cy="7182011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53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266" flipH="1">
            <a:off x="11851094" y="5126912"/>
            <a:ext cx="2764964" cy="3456205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-11121947" y="811631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0372984" y="30909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1786960">
            <a:off x="10899215" y="614204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7DDB-09A9-0F1F-5B1D-52CD8D6E4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0982" y="-2272310"/>
            <a:ext cx="7339914" cy="14591752"/>
          </a:xfr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349268">
            <a:off x="11429892" y="1200573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AA3C89-02BB-8BA1-D2E8-CBFA837E45CA}"/>
              </a:ext>
            </a:extLst>
          </p:cNvPr>
          <p:cNvSpPr txBox="1"/>
          <p:nvPr/>
        </p:nvSpPr>
        <p:spPr>
          <a:xfrm>
            <a:off x="1403685" y="258782"/>
            <a:ext cx="83778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Bahnschrift SemiBold" panose="020B0502040204020203" pitchFamily="34" charset="0"/>
              </a:rPr>
              <a:t>EXISTING SYSTEM</a:t>
            </a:r>
            <a:endParaRPr lang="en-GB" sz="72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B0009F-19DD-39F9-0769-70AD5C5B5306}"/>
              </a:ext>
            </a:extLst>
          </p:cNvPr>
          <p:cNvSpPr txBox="1"/>
          <p:nvPr/>
        </p:nvSpPr>
        <p:spPr>
          <a:xfrm>
            <a:off x="1361661" y="1536197"/>
            <a:ext cx="816996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900" indent="0">
              <a:buNone/>
            </a:pPr>
            <a:r>
              <a:rPr lang="en-US" sz="24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The existing system fails to provide accurate calculations for event planning, leading to problems like:</a:t>
            </a:r>
          </a:p>
          <a:p>
            <a:pPr marL="36900" indent="0">
              <a:buNone/>
            </a:pPr>
            <a:endParaRPr lang="en-US" sz="2400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Having more guests or attendees than you planned for is an event mistake.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Overspending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Understaffing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Leaving little to no time for event set up or take down is an event mistake.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Not having a backup plan for bad weather is an event problem.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Forgetting to create an attendee engagement plan for before, during, and after the event is a challenge.</a:t>
            </a:r>
          </a:p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289956-7EE6-BE20-7AD7-86D1874ADA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365266" flipH="1">
            <a:off x="-2239554" y="572459"/>
            <a:ext cx="793727" cy="5729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713407-1806-7F04-B13C-64BE609635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365266" flipH="1">
            <a:off x="-2087154" y="724859"/>
            <a:ext cx="793727" cy="5729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06AF94-17A0-3BA9-DF5A-2B0C7FF9AB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365266" flipH="1">
            <a:off x="-1934754" y="877259"/>
            <a:ext cx="793727" cy="5729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1311CD4-439F-4ADD-924E-F11B7AF2C2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365266" flipH="1">
            <a:off x="-1782354" y="1029659"/>
            <a:ext cx="793727" cy="57297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FB3AF7-32FA-5DE6-134E-828CCBC60B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365266" flipH="1">
            <a:off x="-1629954" y="1182059"/>
            <a:ext cx="793727" cy="57297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0371F15-45D9-096F-0FA5-DC03208DC4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365266" flipH="1">
            <a:off x="-1477554" y="1334459"/>
            <a:ext cx="793727" cy="5729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E4B859A-5CB7-4C8B-3DE4-F3CC467CA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266">
            <a:off x="-3162437" y="153646"/>
            <a:ext cx="5565965" cy="721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621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266" flipH="1">
            <a:off x="11851094" y="5126912"/>
            <a:ext cx="2764964" cy="3456205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-9059383" y="-759768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0372984" y="30909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1786960">
            <a:off x="10899215" y="614204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349268">
            <a:off x="11429892" y="1200573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7DDB-09A9-0F1F-5B1D-52CD8D6E4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331" y="-759768"/>
            <a:ext cx="7339914" cy="14591752"/>
          </a:xfr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AA3C89-02BB-8BA1-D2E8-CBFA837E45CA}"/>
              </a:ext>
            </a:extLst>
          </p:cNvPr>
          <p:cNvSpPr txBox="1"/>
          <p:nvPr/>
        </p:nvSpPr>
        <p:spPr>
          <a:xfrm>
            <a:off x="1304770" y="62055"/>
            <a:ext cx="83778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Proposed System</a:t>
            </a:r>
            <a:endParaRPr lang="en-GB" sz="6600" dirty="0">
              <a:solidFill>
                <a:schemeClr val="bg1"/>
              </a:solidFill>
              <a:effectLst/>
              <a:latin typeface="Bahnschrift SemiBold" panose="020B050204020402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B0009F-19DD-39F9-0769-70AD5C5B5306}"/>
              </a:ext>
            </a:extLst>
          </p:cNvPr>
          <p:cNvSpPr txBox="1"/>
          <p:nvPr/>
        </p:nvSpPr>
        <p:spPr>
          <a:xfrm>
            <a:off x="1399331" y="1198222"/>
            <a:ext cx="9056425" cy="5141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objectives of the proposed system are: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24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4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Analyze successful fundraising events and event planning and marketing strategies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endParaRPr lang="en-GB" sz="24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endParaRPr lang="en-US" sz="24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endParaRPr lang="en-US" sz="24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4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Tackle afore mentioned problems using predictions and estimations</a:t>
            </a:r>
            <a:endParaRPr lang="en-GB" sz="24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4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Estimate the success of a particular event based on the interests of the target audience</a:t>
            </a:r>
            <a:endParaRPr lang="en-GB" sz="24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A47BD8-B141-1880-87E6-9AD028526E7E}"/>
              </a:ext>
            </a:extLst>
          </p:cNvPr>
          <p:cNvSpPr txBox="1"/>
          <p:nvPr/>
        </p:nvSpPr>
        <p:spPr>
          <a:xfrm>
            <a:off x="1567869" y="2902786"/>
            <a:ext cx="8687125" cy="1760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endParaRPr lang="en-GB" sz="24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4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Draw meaningful information to improve decision-making when it comes to organizing an event</a:t>
            </a:r>
          </a:p>
          <a:p>
            <a:endParaRPr lang="en-GB" dirty="0"/>
          </a:p>
        </p:txBody>
      </p:sp>
      <p:pic>
        <p:nvPicPr>
          <p:cNvPr id="14" name="Graphic 13" descr="Circles with lines">
            <a:extLst>
              <a:ext uri="{FF2B5EF4-FFF2-40B4-BE49-F238E27FC236}">
                <a16:creationId xmlns:a16="http://schemas.microsoft.com/office/drawing/2014/main" id="{C6ADBE29-5769-E018-B6D2-8AE6F9DB93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-2935361" y="2619727"/>
            <a:ext cx="914400" cy="914400"/>
          </a:xfrm>
          <a:prstGeom prst="rect">
            <a:avLst/>
          </a:prstGeom>
        </p:spPr>
      </p:pic>
      <p:pic>
        <p:nvPicPr>
          <p:cNvPr id="15" name="Graphic 14" descr="Circles with lines">
            <a:extLst>
              <a:ext uri="{FF2B5EF4-FFF2-40B4-BE49-F238E27FC236}">
                <a16:creationId xmlns:a16="http://schemas.microsoft.com/office/drawing/2014/main" id="{567FD083-06EA-DBCF-2021-1082F625C7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-2693868" y="4988710"/>
            <a:ext cx="914400" cy="914400"/>
          </a:xfrm>
          <a:prstGeom prst="rect">
            <a:avLst/>
          </a:prstGeom>
        </p:spPr>
      </p:pic>
      <p:pic>
        <p:nvPicPr>
          <p:cNvPr id="16" name="Graphic 15" descr="Circles with lines">
            <a:extLst>
              <a:ext uri="{FF2B5EF4-FFF2-40B4-BE49-F238E27FC236}">
                <a16:creationId xmlns:a16="http://schemas.microsoft.com/office/drawing/2014/main" id="{A86C18A1-BBBC-2F59-CDE3-A0A5457991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-2584082" y="6033295"/>
            <a:ext cx="914400" cy="91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6B3A7C-DD23-F83C-78C0-B2BD37912D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21325411" flipH="1">
            <a:off x="799085" y="4454300"/>
            <a:ext cx="748423" cy="5402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37FBFCC-CA05-D4A8-E1AC-E7AD0AE043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20172198" flipH="1">
            <a:off x="542322" y="2289342"/>
            <a:ext cx="793727" cy="5729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20AB8CD-DD98-D4AB-0380-7A2CA8CD9E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flipH="1">
            <a:off x="854931" y="3335205"/>
            <a:ext cx="793727" cy="57297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3EA3945-EEBF-1BB9-1D97-A593B55873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365266" flipH="1">
            <a:off x="-2239554" y="572459"/>
            <a:ext cx="793727" cy="57297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CA5855-AB82-8A21-8ECD-285DB36DDB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flipH="1">
            <a:off x="618181" y="5254205"/>
            <a:ext cx="793727" cy="57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964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65725">
            <a:off x="6488576" y="-262264"/>
            <a:ext cx="5695267" cy="711908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-5974868" y="-756236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0326181" y="254157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1786960">
            <a:off x="10899215" y="614204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7DDB-09A9-0F1F-5B1D-52CD8D6E4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0067" y="-258126"/>
            <a:ext cx="3709381" cy="7374251"/>
          </a:xfr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349268">
            <a:off x="11429892" y="1200573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8E1066-2C37-814F-9D07-D59F12E9FD9E}"/>
              </a:ext>
            </a:extLst>
          </p:cNvPr>
          <p:cNvSpPr txBox="1"/>
          <p:nvPr/>
        </p:nvSpPr>
        <p:spPr>
          <a:xfrm>
            <a:off x="4004699" y="1436258"/>
            <a:ext cx="4833336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 cap="all"/>
            </a:pPr>
            <a:r>
              <a:rPr lang="en-US" sz="2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EDA analysis</a:t>
            </a:r>
          </a:p>
          <a:p>
            <a:pPr lvl="0">
              <a:defRPr cap="all"/>
            </a:pPr>
            <a:endParaRPr lang="en-US" sz="2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lvl="0">
              <a:defRPr cap="all"/>
            </a:pPr>
            <a:r>
              <a:rPr lang="en-US" sz="2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    Outlier handling</a:t>
            </a:r>
          </a:p>
          <a:p>
            <a:pPr lvl="0">
              <a:defRPr cap="all"/>
            </a:pPr>
            <a:endParaRPr lang="en-US" sz="2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lvl="0"/>
            <a:r>
              <a:rPr lang="en-US" sz="24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        MODEL FITTING</a:t>
            </a:r>
          </a:p>
          <a:p>
            <a:pPr lvl="0"/>
            <a:r>
              <a:rPr lang="en-US" sz="24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           KNN</a:t>
            </a:r>
          </a:p>
          <a:p>
            <a:pPr lvl="0"/>
            <a:r>
              <a:rPr lang="en-US" sz="24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           DECISION TREE</a:t>
            </a:r>
          </a:p>
          <a:p>
            <a:pPr lvl="0"/>
            <a:r>
              <a:rPr lang="en-US" sz="24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	MLP</a:t>
            </a:r>
          </a:p>
          <a:p>
            <a:pPr lvl="0"/>
            <a:endParaRPr lang="en-US" sz="2400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lvl="0">
              <a:defRPr cap="all"/>
            </a:pPr>
            <a:r>
              <a:rPr lang="en-US" sz="2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       Model validation</a:t>
            </a:r>
          </a:p>
          <a:p>
            <a:pPr lvl="0">
              <a:defRPr cap="all"/>
            </a:pPr>
            <a:endParaRPr lang="en-US" sz="2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lvl="0">
              <a:defRPr cap="all"/>
            </a:pPr>
            <a:r>
              <a:rPr lang="en-US" sz="2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     DATA PRODUCT</a:t>
            </a:r>
          </a:p>
          <a:p>
            <a:pPr lvl="0"/>
            <a:endParaRPr lang="en-US" sz="2400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lvl="0">
              <a:defRPr cap="all"/>
            </a:pPr>
            <a:r>
              <a:rPr lang="en-US" sz="2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</a:p>
          <a:p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AD016B-5C51-DFB2-FC34-94D370CFC38D}"/>
              </a:ext>
            </a:extLst>
          </p:cNvPr>
          <p:cNvSpPr txBox="1"/>
          <p:nvPr/>
        </p:nvSpPr>
        <p:spPr>
          <a:xfrm>
            <a:off x="3460845" y="66428"/>
            <a:ext cx="76346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Data process phases</a:t>
            </a:r>
            <a:endParaRPr lang="en-GB" sz="6000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61F54D9-B921-22CC-9AE8-516C0A60E4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365266" flipH="1">
            <a:off x="3658260" y="5385411"/>
            <a:ext cx="801729" cy="57874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24D79FE-F528-B77B-D460-5D24B49C68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365266" flipH="1">
            <a:off x="3879200" y="4625601"/>
            <a:ext cx="793727" cy="57297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496836B-9C5C-B6EC-4A1A-00A54709BA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20746805" flipH="1">
            <a:off x="3881101" y="3010793"/>
            <a:ext cx="793727" cy="57297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CAE3E47-1104-4D2F-652A-60B5538493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20636427" flipH="1">
            <a:off x="3637946" y="2238043"/>
            <a:ext cx="793727" cy="57297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8A437E7-A1DA-D8BB-D554-F1C1FE95AA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904" t="14439" r="21684" b="70307"/>
          <a:stretch/>
        </p:blipFill>
        <p:spPr>
          <a:xfrm rot="20309426" flipH="1">
            <a:off x="3292445" y="1489731"/>
            <a:ext cx="793727" cy="57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036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59447" y="-782825"/>
            <a:ext cx="4964030" cy="6205038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-12193070" y="61082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0514492" y="149523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1786960">
            <a:off x="10899215" y="614204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7DDB-09A9-0F1F-5B1D-52CD8D6E4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73803" y="-568952"/>
            <a:ext cx="7118119" cy="14150824"/>
          </a:xfr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349268">
            <a:off x="11429892" y="1200573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phic 7" descr="Circles with lines">
            <a:extLst>
              <a:ext uri="{FF2B5EF4-FFF2-40B4-BE49-F238E27FC236}">
                <a16:creationId xmlns:a16="http://schemas.microsoft.com/office/drawing/2014/main" id="{FD71D34B-B30F-D88C-1BDB-0FE8923D7A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13209077" y="-490939"/>
            <a:ext cx="914400" cy="914400"/>
          </a:xfrm>
          <a:prstGeom prst="rect">
            <a:avLst/>
          </a:prstGeom>
        </p:spPr>
      </p:pic>
      <p:pic>
        <p:nvPicPr>
          <p:cNvPr id="13" name="Graphic 12" descr="Circles with lines">
            <a:extLst>
              <a:ext uri="{FF2B5EF4-FFF2-40B4-BE49-F238E27FC236}">
                <a16:creationId xmlns:a16="http://schemas.microsoft.com/office/drawing/2014/main" id="{F72B206D-1303-EEDD-9B7F-DAD3393634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13909646" y="-112287"/>
            <a:ext cx="914400" cy="914400"/>
          </a:xfrm>
          <a:prstGeom prst="rect">
            <a:avLst/>
          </a:prstGeom>
        </p:spPr>
      </p:pic>
      <p:pic>
        <p:nvPicPr>
          <p:cNvPr id="14" name="Graphic 13" descr="Circles with lines">
            <a:extLst>
              <a:ext uri="{FF2B5EF4-FFF2-40B4-BE49-F238E27FC236}">
                <a16:creationId xmlns:a16="http://schemas.microsoft.com/office/drawing/2014/main" id="{C7FE69C3-3378-EB82-EA90-36AB30EC64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12339339" y="-435567"/>
            <a:ext cx="914400" cy="914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D19105-C8C7-260C-95D9-06C2B8BB26DA}"/>
              </a:ext>
            </a:extLst>
          </p:cNvPr>
          <p:cNvSpPr txBox="1"/>
          <p:nvPr/>
        </p:nvSpPr>
        <p:spPr>
          <a:xfrm>
            <a:off x="1286840" y="1505303"/>
            <a:ext cx="9476448" cy="1752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3600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Software Requirements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 Intel-compatible platform running Windows 11, 10 /8.1/8 /7 /Vista /XP /2000 Windows Server 2022, 2019 /2016 /2012 /2008 /2003.</a:t>
            </a:r>
            <a:endParaRPr lang="en-GB" sz="1800" dirty="0">
              <a:solidFill>
                <a:schemeClr val="bg1"/>
              </a:solidFill>
              <a:effectLst/>
              <a:latin typeface="Bahnschrift SemiBol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034F2B-B036-3229-F9FF-792B7E257BF9}"/>
              </a:ext>
            </a:extLst>
          </p:cNvPr>
          <p:cNvSpPr txBox="1"/>
          <p:nvPr/>
        </p:nvSpPr>
        <p:spPr>
          <a:xfrm>
            <a:off x="1255610" y="3785877"/>
            <a:ext cx="689349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Hardware</a:t>
            </a:r>
            <a:r>
              <a:rPr lang="en-US" sz="4000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 Requirements </a:t>
            </a:r>
            <a:endParaRPr lang="en-GB" sz="4000" dirty="0">
              <a:solidFill>
                <a:schemeClr val="bg1"/>
              </a:solidFill>
              <a:effectLst/>
              <a:latin typeface="Bahnschrift SemiBold" panose="020B050204020402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3D Model 16" descr="Statue Of Liberty With Base">
                <a:extLst>
                  <a:ext uri="{FF2B5EF4-FFF2-40B4-BE49-F238E27FC236}">
                    <a16:creationId xmlns:a16="http://schemas.microsoft.com/office/drawing/2014/main" id="{90A175D9-5DD7-2AC2-4E6C-2A5F12781B7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39197706"/>
                  </p:ext>
                </p:extLst>
              </p:nvPr>
            </p:nvGraphicFramePr>
            <p:xfrm>
              <a:off x="6119363" y="-630025"/>
              <a:ext cx="12438566" cy="10820992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2438566" cy="10820992"/>
                    </a:xfrm>
                    <a:prstGeom prst="rect">
                      <a:avLst/>
                    </a:prstGeom>
                  </am3d:spPr>
                  <am3d:camera>
                    <am3d:pos x="0" y="0" z="790494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08" d="1000000"/>
                    <am3d:preTrans dx="-135369621" dy="-17597582" dz="14998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54033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3D Model 16" descr="Statue Of Liberty With Base">
                <a:extLst>
                  <a:ext uri="{FF2B5EF4-FFF2-40B4-BE49-F238E27FC236}">
                    <a16:creationId xmlns:a16="http://schemas.microsoft.com/office/drawing/2014/main" id="{90A175D9-5DD7-2AC2-4E6C-2A5F12781B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19363" y="-630025"/>
                <a:ext cx="12438566" cy="10820992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AA0F0267-CD24-EDDD-1659-CABA79C8472F}"/>
              </a:ext>
            </a:extLst>
          </p:cNvPr>
          <p:cNvSpPr txBox="1"/>
          <p:nvPr/>
        </p:nvSpPr>
        <p:spPr>
          <a:xfrm>
            <a:off x="1255610" y="341033"/>
            <a:ext cx="727235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SYSTEM REQUIREMENTS</a:t>
            </a:r>
            <a:endParaRPr lang="en-GB" sz="4000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A04E14-9A58-D48A-ADE1-EE4F218FC37E}"/>
              </a:ext>
            </a:extLst>
          </p:cNvPr>
          <p:cNvSpPr txBox="1"/>
          <p:nvPr/>
        </p:nvSpPr>
        <p:spPr>
          <a:xfrm>
            <a:off x="1286840" y="4447596"/>
            <a:ext cx="8044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Bahnschrift SemiBold" panose="020B0502040204020203" pitchFamily="34" charset="0"/>
              </a:rPr>
              <a:t>At least 256 MB of RAM, a mouse, and enough disk space for recovered files, image files, etc.</a:t>
            </a:r>
          </a:p>
        </p:txBody>
      </p:sp>
    </p:spTree>
    <p:extLst>
      <p:ext uri="{BB962C8B-B14F-4D97-AF65-F5344CB8AC3E}">
        <p14:creationId xmlns:p14="http://schemas.microsoft.com/office/powerpoint/2010/main" val="142722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09333E-92F0-20E0-66C4-3B3E0B9D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8555">
            <a:off x="8260344" y="-1033587"/>
            <a:ext cx="4801180" cy="72269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9729CC-68CF-1448-3617-3CBB3604C151}"/>
              </a:ext>
            </a:extLst>
          </p:cNvPr>
          <p:cNvSpPr/>
          <p:nvPr/>
        </p:nvSpPr>
        <p:spPr>
          <a:xfrm rot="1958418">
            <a:off x="10514492" y="149523"/>
            <a:ext cx="1679632" cy="7645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F17D2B-6450-E8D9-7581-186FE14BDFF2}"/>
              </a:ext>
            </a:extLst>
          </p:cNvPr>
          <p:cNvSpPr/>
          <p:nvPr/>
        </p:nvSpPr>
        <p:spPr>
          <a:xfrm rot="1786960">
            <a:off x="10899215" y="614204"/>
            <a:ext cx="1679632" cy="7645987"/>
          </a:xfrm>
          <a:prstGeom prst="rect">
            <a:avLst/>
          </a:prstGeom>
          <a:solidFill>
            <a:srgbClr val="EF8601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7DDB-09A9-0F1F-5B1D-52CD8D6E4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37" b="95070" l="10000" r="90000">
                        <a14:foregroundMark x1="48200" y1="17002" x2="49200" y2="16700"/>
                        <a14:foregroundMark x1="51000" y1="20221" x2="52400" y2="22233"/>
                        <a14:foregroundMark x1="48600" y1="7344" x2="49400" y2="6237"/>
                        <a14:foregroundMark x1="13600" y1="69718" x2="18600" y2="69819"/>
                        <a14:foregroundMark x1="14600" y1="89235" x2="22600" y2="94366"/>
                        <a14:foregroundMark x1="22600" y1="94366" x2="37400" y2="95070"/>
                        <a14:foregroundMark x1="37400" y1="95070" x2="80000" y2="941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52707" y="-2242762"/>
            <a:ext cx="7118119" cy="14150824"/>
          </a:xfrm>
          <a:effectLst>
            <a:outerShdw blurRad="368300" dist="38100" dir="8100000" algn="tr" rotWithShape="0">
              <a:prstClr val="black">
                <a:alpha val="67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F49B244-BF4E-23A2-5E13-A8BE7C789675}"/>
              </a:ext>
            </a:extLst>
          </p:cNvPr>
          <p:cNvSpPr/>
          <p:nvPr/>
        </p:nvSpPr>
        <p:spPr>
          <a:xfrm rot="1941118">
            <a:off x="11429892" y="1200573"/>
            <a:ext cx="1679632" cy="7645987"/>
          </a:xfrm>
          <a:prstGeom prst="rect">
            <a:avLst/>
          </a:prstGeom>
          <a:solidFill>
            <a:srgbClr val="608322"/>
          </a:solidFill>
          <a:ln>
            <a:noFill/>
          </a:ln>
          <a:effectLst>
            <a:outerShdw blurRad="800100" dist="660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phic 7" descr="Circles with lines">
            <a:extLst>
              <a:ext uri="{FF2B5EF4-FFF2-40B4-BE49-F238E27FC236}">
                <a16:creationId xmlns:a16="http://schemas.microsoft.com/office/drawing/2014/main" id="{FD71D34B-B30F-D88C-1BDB-0FE8923D7A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13209077" y="-490939"/>
            <a:ext cx="914400" cy="914400"/>
          </a:xfrm>
          <a:prstGeom prst="rect">
            <a:avLst/>
          </a:prstGeom>
        </p:spPr>
      </p:pic>
      <p:pic>
        <p:nvPicPr>
          <p:cNvPr id="13" name="Graphic 12" descr="Circles with lines">
            <a:extLst>
              <a:ext uri="{FF2B5EF4-FFF2-40B4-BE49-F238E27FC236}">
                <a16:creationId xmlns:a16="http://schemas.microsoft.com/office/drawing/2014/main" id="{F72B206D-1303-EEDD-9B7F-DAD3393634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13909646" y="-112287"/>
            <a:ext cx="914400" cy="914400"/>
          </a:xfrm>
          <a:prstGeom prst="rect">
            <a:avLst/>
          </a:prstGeom>
        </p:spPr>
      </p:pic>
      <p:pic>
        <p:nvPicPr>
          <p:cNvPr id="14" name="Graphic 13" descr="Circles with lines">
            <a:extLst>
              <a:ext uri="{FF2B5EF4-FFF2-40B4-BE49-F238E27FC236}">
                <a16:creationId xmlns:a16="http://schemas.microsoft.com/office/drawing/2014/main" id="{C7FE69C3-3378-EB82-EA90-36AB30EC64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12339339" y="-435567"/>
            <a:ext cx="914400" cy="9144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tatue Of Liberty With Base">
                <a:extLst>
                  <a:ext uri="{FF2B5EF4-FFF2-40B4-BE49-F238E27FC236}">
                    <a16:creationId xmlns:a16="http://schemas.microsoft.com/office/drawing/2014/main" id="{301D6C99-1CB0-35A5-1922-947F9817FC5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667118640"/>
                  </p:ext>
                </p:extLst>
              </p:nvPr>
            </p:nvGraphicFramePr>
            <p:xfrm>
              <a:off x="2674275" y="-1289081"/>
              <a:ext cx="12438566" cy="10820992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2438566" cy="10820992"/>
                    </a:xfrm>
                    <a:prstGeom prst="rect">
                      <a:avLst/>
                    </a:prstGeom>
                  </am3d:spPr>
                  <am3d:camera>
                    <am3d:pos x="0" y="0" z="790494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08" d="1000000"/>
                    <am3d:preTrans dx="-135369621" dy="-17597582" dz="14998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54033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tatue Of Liberty With Base">
                <a:extLst>
                  <a:ext uri="{FF2B5EF4-FFF2-40B4-BE49-F238E27FC236}">
                    <a16:creationId xmlns:a16="http://schemas.microsoft.com/office/drawing/2014/main" id="{301D6C99-1CB0-35A5-1922-947F9817FC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74275" y="-1289081"/>
                <a:ext cx="12438566" cy="10820992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0BDA66D-23FB-82F1-0143-9F39994E19BA}"/>
              </a:ext>
            </a:extLst>
          </p:cNvPr>
          <p:cNvSpPr/>
          <p:nvPr/>
        </p:nvSpPr>
        <p:spPr>
          <a:xfrm>
            <a:off x="190240" y="83567"/>
            <a:ext cx="7970215" cy="830997"/>
          </a:xfrm>
          <a:prstGeom prst="roundRect">
            <a:avLst/>
          </a:prstGeom>
          <a:solidFill>
            <a:srgbClr val="9EBBD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399EBE-B9F6-0352-940A-EA6356AB158A}"/>
              </a:ext>
            </a:extLst>
          </p:cNvPr>
          <p:cNvSpPr txBox="1"/>
          <p:nvPr/>
        </p:nvSpPr>
        <p:spPr>
          <a:xfrm>
            <a:off x="453787" y="83566"/>
            <a:ext cx="7568787" cy="830997"/>
          </a:xfrm>
          <a:prstGeom prst="rect">
            <a:avLst/>
          </a:prstGeom>
          <a:gradFill>
            <a:gsLst>
              <a:gs pos="0">
                <a:srgbClr val="91ABCE"/>
              </a:gs>
              <a:gs pos="100000">
                <a:srgbClr val="9FBDE1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SCIENCE PROCESS</a:t>
            </a:r>
            <a:endParaRPr lang="en-GB" sz="48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Bahnschrift SemiBold" panose="020B050204020402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895235-A76F-E585-C337-692F7F4BB7F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235" y="1048215"/>
            <a:ext cx="6086343" cy="5788152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AAE1749-8537-DD84-33CA-F05126D955C3}"/>
              </a:ext>
            </a:extLst>
          </p:cNvPr>
          <p:cNvSpPr/>
          <p:nvPr/>
        </p:nvSpPr>
        <p:spPr>
          <a:xfrm>
            <a:off x="-9623344" y="-989968"/>
            <a:ext cx="10364153" cy="9924967"/>
          </a:xfrm>
          <a:prstGeom prst="ellipse">
            <a:avLst/>
          </a:prstGeom>
          <a:noFill/>
          <a:ln w="47625"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1EB5E0-4380-BC69-20E1-054CE1A33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6753" flipH="1">
            <a:off x="-9691711" y="106648"/>
            <a:ext cx="6776071" cy="93557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A87C37D-FBA1-DDAE-7CC7-3581D35EC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8555">
            <a:off x="-6239164" y="2240349"/>
            <a:ext cx="4801180" cy="722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32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1391</TotalTime>
  <Words>631</Words>
  <Application>Microsoft Office PowerPoint</Application>
  <PresentationFormat>Widescreen</PresentationFormat>
  <Paragraphs>84</Paragraphs>
  <Slides>16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Bahnschrift Light SemiCondensed</vt:lpstr>
      <vt:lpstr>Bahnschrift SemiBold</vt:lpstr>
      <vt:lpstr>Bahnschrift SemiCondensed</vt:lpstr>
      <vt:lpstr>Calibri</vt:lpstr>
      <vt:lpstr>Calibri Light</vt:lpstr>
      <vt:lpstr>Office Theme</vt:lpstr>
      <vt:lpstr>PowerPoint Presentation</vt:lpstr>
      <vt:lpstr>PowerPoint Presentation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Outlier handling</vt:lpstr>
      <vt:lpstr>Outlier handling</vt:lpstr>
      <vt:lpstr>KNN   DT  MLP</vt:lpstr>
      <vt:lpstr>Data product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sidra azeem</dc:creator>
  <cp:lastModifiedBy>Mahesh Gunampalli</cp:lastModifiedBy>
  <cp:revision>12</cp:revision>
  <dcterms:created xsi:type="dcterms:W3CDTF">2023-01-05T05:06:51Z</dcterms:created>
  <dcterms:modified xsi:type="dcterms:W3CDTF">2023-01-10T13:36:07Z</dcterms:modified>
</cp:coreProperties>
</file>

<file path=docProps/thumbnail.jpeg>
</file>